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9"/>
  </p:notesMasterIdLst>
  <p:sldIdLst>
    <p:sldId id="256" r:id="rId2"/>
    <p:sldId id="281" r:id="rId3"/>
    <p:sldId id="257" r:id="rId4"/>
    <p:sldId id="259" r:id="rId5"/>
    <p:sldId id="258" r:id="rId6"/>
    <p:sldId id="408" r:id="rId7"/>
    <p:sldId id="260" r:id="rId8"/>
    <p:sldId id="263" r:id="rId9"/>
    <p:sldId id="262" r:id="rId10"/>
    <p:sldId id="273" r:id="rId11"/>
    <p:sldId id="266" r:id="rId12"/>
    <p:sldId id="267" r:id="rId13"/>
    <p:sldId id="379" r:id="rId14"/>
    <p:sldId id="276" r:id="rId15"/>
    <p:sldId id="336" r:id="rId16"/>
    <p:sldId id="338" r:id="rId17"/>
    <p:sldId id="339" r:id="rId18"/>
    <p:sldId id="333" r:id="rId19"/>
    <p:sldId id="334" r:id="rId20"/>
    <p:sldId id="335" r:id="rId21"/>
    <p:sldId id="337" r:id="rId22"/>
    <p:sldId id="282" r:id="rId23"/>
    <p:sldId id="283" r:id="rId24"/>
    <p:sldId id="298" r:id="rId25"/>
    <p:sldId id="300" r:id="rId26"/>
    <p:sldId id="323" r:id="rId27"/>
    <p:sldId id="324" r:id="rId28"/>
    <p:sldId id="409" r:id="rId29"/>
    <p:sldId id="410" r:id="rId30"/>
    <p:sldId id="411" r:id="rId31"/>
    <p:sldId id="415" r:id="rId32"/>
    <p:sldId id="326" r:id="rId33"/>
    <p:sldId id="327" r:id="rId34"/>
    <p:sldId id="328" r:id="rId35"/>
    <p:sldId id="301" r:id="rId36"/>
    <p:sldId id="302" r:id="rId37"/>
    <p:sldId id="378" r:id="rId38"/>
    <p:sldId id="412" r:id="rId39"/>
    <p:sldId id="413" r:id="rId40"/>
    <p:sldId id="414" r:id="rId41"/>
    <p:sldId id="416" r:id="rId42"/>
    <p:sldId id="417" r:id="rId43"/>
    <p:sldId id="418" r:id="rId44"/>
    <p:sldId id="419" r:id="rId45"/>
    <p:sldId id="420" r:id="rId46"/>
    <p:sldId id="421" r:id="rId47"/>
    <p:sldId id="422" r:id="rId48"/>
    <p:sldId id="423" r:id="rId49"/>
    <p:sldId id="424" r:id="rId50"/>
    <p:sldId id="425" r:id="rId51"/>
    <p:sldId id="342" r:id="rId52"/>
    <p:sldId id="343" r:id="rId53"/>
    <p:sldId id="344" r:id="rId54"/>
    <p:sldId id="345" r:id="rId55"/>
    <p:sldId id="346" r:id="rId56"/>
    <p:sldId id="347" r:id="rId57"/>
    <p:sldId id="348" r:id="rId58"/>
    <p:sldId id="349" r:id="rId59"/>
    <p:sldId id="350" r:id="rId60"/>
    <p:sldId id="376" r:id="rId61"/>
    <p:sldId id="372" r:id="rId62"/>
    <p:sldId id="373" r:id="rId63"/>
    <p:sldId id="351" r:id="rId64"/>
    <p:sldId id="352" r:id="rId65"/>
    <p:sldId id="377" r:id="rId66"/>
    <p:sldId id="374" r:id="rId67"/>
    <p:sldId id="353" r:id="rId68"/>
    <p:sldId id="383" r:id="rId69"/>
    <p:sldId id="354" r:id="rId70"/>
    <p:sldId id="384" r:id="rId71"/>
    <p:sldId id="355" r:id="rId72"/>
    <p:sldId id="356" r:id="rId73"/>
    <p:sldId id="357" r:id="rId74"/>
    <p:sldId id="358" r:id="rId75"/>
    <p:sldId id="385" r:id="rId76"/>
    <p:sldId id="359" r:id="rId77"/>
    <p:sldId id="360" r:id="rId78"/>
    <p:sldId id="362" r:id="rId79"/>
    <p:sldId id="363" r:id="rId80"/>
    <p:sldId id="364" r:id="rId81"/>
    <p:sldId id="365" r:id="rId82"/>
    <p:sldId id="366" r:id="rId83"/>
    <p:sldId id="367" r:id="rId84"/>
    <p:sldId id="368" r:id="rId85"/>
    <p:sldId id="369"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9C85FD"/>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7" d="100"/>
          <a:sy n="77" d="100"/>
        </p:scale>
        <p:origin x="161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222227D-7D18-4BAC-842A-0CCB8EC72F5E}" type="datetimeFigureOut">
              <a:rPr lang="ar-IQ" smtClean="0"/>
              <a:pPr/>
              <a:t>12/07/1443</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EDCDFC8-FE01-449B-90F9-C286AE3BBE9B}" type="slidenum">
              <a:rPr lang="ar-IQ" smtClean="0"/>
              <a:pPr/>
              <a:t>‹#›</a:t>
            </a:fld>
            <a:endParaRPr lang="ar-IQ"/>
          </a:p>
        </p:txBody>
      </p:sp>
    </p:spTree>
    <p:extLst>
      <p:ext uri="{BB962C8B-B14F-4D97-AF65-F5344CB8AC3E}">
        <p14:creationId xmlns:p14="http://schemas.microsoft.com/office/powerpoint/2010/main" val="8522696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dirty="0"/>
          </a:p>
        </p:txBody>
      </p:sp>
      <p:sp>
        <p:nvSpPr>
          <p:cNvPr id="4" name="Slide Number Placeholder 3"/>
          <p:cNvSpPr>
            <a:spLocks noGrp="1"/>
          </p:cNvSpPr>
          <p:nvPr>
            <p:ph type="sldNum" sz="quarter" idx="10"/>
          </p:nvPr>
        </p:nvSpPr>
        <p:spPr/>
        <p:txBody>
          <a:bodyPr/>
          <a:lstStyle/>
          <a:p>
            <a:fld id="{AEDCDFC8-FE01-449B-90F9-C286AE3BBE9B}" type="slidenum">
              <a:rPr lang="ar-IQ" smtClean="0"/>
              <a:pPr/>
              <a:t>52</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dirty="0"/>
          </a:p>
        </p:txBody>
      </p:sp>
      <p:sp>
        <p:nvSpPr>
          <p:cNvPr id="4" name="Slide Number Placeholder 3"/>
          <p:cNvSpPr>
            <a:spLocks noGrp="1"/>
          </p:cNvSpPr>
          <p:nvPr>
            <p:ph type="sldNum" sz="quarter" idx="10"/>
          </p:nvPr>
        </p:nvSpPr>
        <p:spPr/>
        <p:txBody>
          <a:bodyPr/>
          <a:lstStyle/>
          <a:p>
            <a:fld id="{AEDCDFC8-FE01-449B-90F9-C286AE3BBE9B}" type="slidenum">
              <a:rPr lang="ar-IQ" smtClean="0"/>
              <a:pPr/>
              <a:t>67</a:t>
            </a:fld>
            <a:endParaRPr lang="ar-IQ"/>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17" name="Footer Placeholder 16"/>
          <p:cNvSpPr>
            <a:spLocks noGrp="1"/>
          </p:cNvSpPr>
          <p:nvPr>
            <p:ph type="ftr" sz="quarter" idx="11"/>
          </p:nvPr>
        </p:nvSpPr>
        <p:spPr/>
        <p:txBody>
          <a:bodyPr/>
          <a:lstStyle/>
          <a:p>
            <a:endParaRPr lang="ar-IQ"/>
          </a:p>
        </p:txBody>
      </p:sp>
      <p:sp>
        <p:nvSpPr>
          <p:cNvPr id="29" name="Slide Number Placeholder 28"/>
          <p:cNvSpPr>
            <a:spLocks noGrp="1"/>
          </p:cNvSpPr>
          <p:nvPr>
            <p:ph type="sldNum" sz="quarter" idx="12"/>
          </p:nvPr>
        </p:nvSpPr>
        <p:spPr/>
        <p:txBody>
          <a:bodyPr/>
          <a:lstStyle/>
          <a:p>
            <a:fld id="{4FBB7164-398B-4449-A5BF-6BA5BA9B83CA}" type="slidenum">
              <a:rPr lang="ar-IQ" smtClean="0"/>
              <a:pPr/>
              <a:t>‹#›</a:t>
            </a:fld>
            <a:endParaRPr lang="ar-IQ"/>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a:xfrm>
            <a:off x="7924800" y="6416675"/>
            <a:ext cx="762000" cy="365125"/>
          </a:xfrm>
        </p:spPr>
        <p:txBody>
          <a:bodyPr/>
          <a:lstStyle/>
          <a:p>
            <a:fld id="{4FBB7164-398B-4449-A5BF-6BA5BA9B83CA}" type="slidenum">
              <a:rPr lang="ar-IQ" smtClean="0"/>
              <a:pPr/>
              <a:t>‹#›</a:t>
            </a:fld>
            <a:endParaRPr lang="ar-IQ"/>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27A91D4-F787-47B3-B6D9-62C1719293E0}" type="datetimeFigureOut">
              <a:rPr lang="ar-IQ" smtClean="0"/>
              <a:pPr/>
              <a:t>12/07/1443</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27A91D4-F787-47B3-B6D9-62C1719293E0}" type="datetimeFigureOut">
              <a:rPr lang="ar-IQ" smtClean="0"/>
              <a:pPr/>
              <a:t>12/07/1443</a:t>
            </a:fld>
            <a:endParaRPr lang="ar-IQ"/>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ar-IQ"/>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FBB7164-398B-4449-A5BF-6BA5BA9B83CA}" type="slidenum">
              <a:rPr lang="ar-IQ" smtClean="0"/>
              <a:pPr/>
              <a:t>‹#›</a:t>
            </a:fld>
            <a:endParaRPr lang="ar-IQ"/>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lstStyle/>
          <a:p>
            <a:r>
              <a:rPr lang="en-US" dirty="0" smtClean="0"/>
              <a:t>Petroleum </a:t>
            </a:r>
            <a:r>
              <a:rPr lang="en-US" smtClean="0"/>
              <a:t>system (1)</a:t>
            </a:r>
            <a:endParaRPr lang="ar-IQ" dirty="0"/>
          </a:p>
        </p:txBody>
      </p:sp>
      <p:sp>
        <p:nvSpPr>
          <p:cNvPr id="3" name="Subtitle 2"/>
          <p:cNvSpPr>
            <a:spLocks noGrp="1"/>
          </p:cNvSpPr>
          <p:nvPr>
            <p:ph type="subTitle" idx="1"/>
          </p:nvPr>
        </p:nvSpPr>
        <p:spPr>
          <a:xfrm>
            <a:off x="1143000" y="3810000"/>
            <a:ext cx="6705600" cy="1905000"/>
          </a:xfrm>
        </p:spPr>
        <p:txBody>
          <a:bodyPr/>
          <a:lstStyle/>
          <a:p>
            <a:r>
              <a:rPr lang="en-US" b="1" i="1" dirty="0"/>
              <a:t>Petroleum Source Rocks Characterization</a:t>
            </a:r>
            <a:endParaRPr lang="en-US" dirty="0"/>
          </a:p>
          <a:p>
            <a:r>
              <a:rPr lang="en-US" dirty="0" err="1" smtClean="0"/>
              <a:t>D.Amna</a:t>
            </a:r>
            <a:r>
              <a:rPr lang="en-US" dirty="0" smtClean="0"/>
              <a:t> M. </a:t>
            </a:r>
            <a:r>
              <a:rPr lang="en-US" dirty="0" err="1" smtClean="0"/>
              <a:t>Handhel</a:t>
            </a:r>
            <a:endParaRPr lang="ar-IQ"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762000"/>
            <a:ext cx="7772400" cy="5486400"/>
          </a:xfrm>
        </p:spPr>
        <p:txBody>
          <a:bodyPr>
            <a:noAutofit/>
          </a:bodyPr>
          <a:lstStyle/>
          <a:p>
            <a:pPr algn="ctr"/>
            <a:r>
              <a:rPr lang="ar-IQ" b="1" dirty="0" smtClean="0">
                <a:solidFill>
                  <a:schemeClr val="tx1"/>
                </a:solidFill>
              </a:rPr>
              <a:t>تصنيف الصخور </a:t>
            </a:r>
            <a:r>
              <a:rPr lang="ar-IQ" b="1" dirty="0">
                <a:solidFill>
                  <a:schemeClr val="tx1"/>
                </a:solidFill>
              </a:rPr>
              <a:t>المصدرية:</a:t>
            </a:r>
            <a:br>
              <a:rPr lang="ar-IQ" b="1" dirty="0">
                <a:solidFill>
                  <a:schemeClr val="tx1"/>
                </a:solidFill>
              </a:rPr>
            </a:br>
            <a:r>
              <a:rPr lang="ar-IQ" b="1" dirty="0">
                <a:solidFill>
                  <a:schemeClr val="tx1"/>
                </a:solidFill>
              </a:rPr>
              <a:t>1- الصخور الكلسية المتطينة </a:t>
            </a:r>
            <a:r>
              <a:rPr lang="en-US" b="1" dirty="0">
                <a:solidFill>
                  <a:schemeClr val="tx1"/>
                </a:solidFill>
              </a:rPr>
              <a:t>argillaceous </a:t>
            </a:r>
            <a:r>
              <a:rPr lang="en-US" b="1" dirty="0" err="1">
                <a:solidFill>
                  <a:schemeClr val="tx1"/>
                </a:solidFill>
              </a:rPr>
              <a:t>limeston</a:t>
            </a:r>
            <a:r>
              <a:rPr lang="en-US" b="1" dirty="0">
                <a:solidFill>
                  <a:schemeClr val="tx1"/>
                </a:solidFill>
              </a:rPr>
              <a:t> rocks</a:t>
            </a:r>
            <a:r>
              <a:rPr lang="ar-IQ" b="1" dirty="0">
                <a:solidFill>
                  <a:schemeClr val="tx1"/>
                </a:solidFill>
              </a:rPr>
              <a:t> : تتصف بكونها دقيقة التبلور ذو انضغاطية متوسطة الى عالية اي متماسك وتتميز باحتوائها على نسب جيدة من المواد غير قابلة للاذابة </a:t>
            </a:r>
            <a:r>
              <a:rPr lang="en-US" b="1" dirty="0">
                <a:solidFill>
                  <a:schemeClr val="tx1"/>
                </a:solidFill>
              </a:rPr>
              <a:t>Insoluble residual</a:t>
            </a:r>
            <a:r>
              <a:rPr lang="ar-SA" b="1" dirty="0">
                <a:solidFill>
                  <a:schemeClr val="tx1"/>
                </a:solidFill>
              </a:rPr>
              <a:t> </a:t>
            </a:r>
            <a:r>
              <a:rPr lang="ar-IQ" b="1" dirty="0">
                <a:solidFill>
                  <a:schemeClr val="tx1"/>
                </a:solidFill>
              </a:rPr>
              <a:t>تترسب هذه الصخور في البيئات الحوضية العميقة </a:t>
            </a:r>
            <a:r>
              <a:rPr lang="ar-IQ" b="1" dirty="0" smtClean="0">
                <a:solidFill>
                  <a:schemeClr val="tx1"/>
                </a:solidFill>
              </a:rPr>
              <a:t> الى الجرف </a:t>
            </a:r>
            <a:r>
              <a:rPr lang="ar-IQ" b="1" dirty="0">
                <a:solidFill>
                  <a:schemeClr val="tx1"/>
                </a:solidFill>
              </a:rPr>
              <a:t>الخارجي العميق والبيئات اللاكونية او المستنقعية او الخلجانية المغلقة هذه الصخور غالبا ما تترسب في هذين الحوضيين وتمتاز بتطبق الفلسي </a:t>
            </a:r>
            <a:br>
              <a:rPr lang="ar-IQ" b="1" dirty="0">
                <a:solidFill>
                  <a:schemeClr val="tx1"/>
                </a:solidFill>
              </a:rPr>
            </a:br>
            <a:r>
              <a:rPr lang="ar-IQ" b="1" dirty="0">
                <a:solidFill>
                  <a:schemeClr val="tx1"/>
                </a:solidFill>
              </a:rPr>
              <a:t>2- الصخور الكلسية السجيلية والطفلية (</a:t>
            </a:r>
            <a:r>
              <a:rPr lang="en-US" b="1" dirty="0" err="1">
                <a:solidFill>
                  <a:schemeClr val="tx1"/>
                </a:solidFill>
              </a:rPr>
              <a:t>shaly</a:t>
            </a:r>
            <a:r>
              <a:rPr lang="en-US" b="1" dirty="0">
                <a:solidFill>
                  <a:schemeClr val="tx1"/>
                </a:solidFill>
              </a:rPr>
              <a:t> </a:t>
            </a:r>
            <a:r>
              <a:rPr lang="en-US" b="1" dirty="0" err="1">
                <a:solidFill>
                  <a:schemeClr val="tx1"/>
                </a:solidFill>
              </a:rPr>
              <a:t>marly</a:t>
            </a:r>
            <a:r>
              <a:rPr lang="en-US" b="1" dirty="0">
                <a:solidFill>
                  <a:schemeClr val="tx1"/>
                </a:solidFill>
              </a:rPr>
              <a:t> </a:t>
            </a:r>
            <a:r>
              <a:rPr lang="en-US" b="1" dirty="0" err="1">
                <a:solidFill>
                  <a:schemeClr val="tx1"/>
                </a:solidFill>
              </a:rPr>
              <a:t>lst</a:t>
            </a:r>
            <a:r>
              <a:rPr lang="en-US" b="1" dirty="0">
                <a:solidFill>
                  <a:schemeClr val="tx1"/>
                </a:solidFill>
              </a:rPr>
              <a:t>. Rx.</a:t>
            </a:r>
            <a:r>
              <a:rPr lang="ar-IQ" b="1" dirty="0">
                <a:solidFill>
                  <a:schemeClr val="tx1"/>
                </a:solidFill>
              </a:rPr>
              <a:t>) : تتصف هذه الصخور بالاضافة  الى كونها دقيقة التبلور ذو انضغاطية  </a:t>
            </a:r>
            <a:r>
              <a:rPr lang="ar-IQ" b="1" dirty="0" smtClean="0">
                <a:solidFill>
                  <a:schemeClr val="tx1"/>
                </a:solidFill>
              </a:rPr>
              <a:t>متباينة </a:t>
            </a:r>
            <a:r>
              <a:rPr lang="ar-IQ" b="1" dirty="0">
                <a:solidFill>
                  <a:schemeClr val="tx1"/>
                </a:solidFill>
              </a:rPr>
              <a:t>لاحتوائها على نسب عالية من الفضالة الغير ذائبة وغالبا ما تزيد على 50% وزنا من الصخرة اذا تميزت بخاصية التطبق معناه صخور كلسية سجيلية واذا تميزت بخاصية المرونة تصبح مارلي لايمستون تترسب هذه الصخور في البيئات الحوضية العميقة  الى الجرف الخارجي العميق واحيانا البيئات اللاكونية.</a:t>
            </a:r>
            <a:endParaRPr lang="ar-SA" b="1" dirty="0" smtClean="0">
              <a:solidFill>
                <a:schemeClr val="tx1"/>
              </a:solidFill>
            </a:endParaRPr>
          </a:p>
          <a:p>
            <a:pPr algn="just"/>
            <a:r>
              <a:rPr lang="ar-SA" b="1" dirty="0" smtClean="0">
                <a:solidFill>
                  <a:schemeClr val="tx1"/>
                </a:solidFill>
              </a:rPr>
              <a:t>3- صخور السجيل (</a:t>
            </a:r>
            <a:r>
              <a:rPr lang="en-US" b="1" dirty="0" smtClean="0">
                <a:solidFill>
                  <a:schemeClr val="tx1"/>
                </a:solidFill>
              </a:rPr>
              <a:t>shale</a:t>
            </a:r>
            <a:r>
              <a:rPr lang="ar-SA" b="1" dirty="0" smtClean="0">
                <a:solidFill>
                  <a:schemeClr val="tx1"/>
                </a:solidFill>
              </a:rPr>
              <a:t>): </a:t>
            </a:r>
            <a:r>
              <a:rPr lang="ar-IQ" b="1" dirty="0">
                <a:solidFill>
                  <a:schemeClr val="tx1"/>
                </a:solidFill>
              </a:rPr>
              <a:t>تتصف هذه الصخور </a:t>
            </a:r>
            <a:r>
              <a:rPr lang="ar-IQ" b="1" dirty="0" smtClean="0">
                <a:solidFill>
                  <a:schemeClr val="tx1"/>
                </a:solidFill>
              </a:rPr>
              <a:t>باحتوائها </a:t>
            </a:r>
            <a:r>
              <a:rPr lang="ar-IQ" b="1" dirty="0">
                <a:solidFill>
                  <a:schemeClr val="tx1"/>
                </a:solidFill>
              </a:rPr>
              <a:t>على نسب عالية من الفضالة الغير ذائبة وغالبا ما تزيد على </a:t>
            </a:r>
            <a:r>
              <a:rPr lang="ar-IQ" b="1" dirty="0" smtClean="0">
                <a:solidFill>
                  <a:schemeClr val="tx1"/>
                </a:solidFill>
              </a:rPr>
              <a:t>90</a:t>
            </a:r>
            <a:r>
              <a:rPr lang="ar-IQ" b="1" dirty="0">
                <a:solidFill>
                  <a:schemeClr val="tx1"/>
                </a:solidFill>
              </a:rPr>
              <a:t>% وزنا من الصخرة </a:t>
            </a:r>
            <a:r>
              <a:rPr lang="ar-IQ" b="1" dirty="0" smtClean="0">
                <a:solidFill>
                  <a:schemeClr val="tx1"/>
                </a:solidFill>
              </a:rPr>
              <a:t> بالاخص معادن الصلصال تتميز </a:t>
            </a:r>
            <a:r>
              <a:rPr lang="ar-IQ" b="1" dirty="0">
                <a:solidFill>
                  <a:schemeClr val="tx1"/>
                </a:solidFill>
              </a:rPr>
              <a:t>بخاصية التطبق </a:t>
            </a:r>
            <a:r>
              <a:rPr lang="ar-IQ" b="1" dirty="0" smtClean="0">
                <a:solidFill>
                  <a:schemeClr val="tx1"/>
                </a:solidFill>
              </a:rPr>
              <a:t>(الفلسي) حاوية على نسب جيدة من المواد العضوية مما يكسبها الوان المختلفة الداكنة مثل السجيل الاسود   تترسب </a:t>
            </a:r>
            <a:r>
              <a:rPr lang="ar-IQ" b="1" dirty="0">
                <a:solidFill>
                  <a:schemeClr val="tx1"/>
                </a:solidFill>
              </a:rPr>
              <a:t>هذه الصخور في البيئات الحوضية العميقة  </a:t>
            </a:r>
            <a:r>
              <a:rPr lang="ar-IQ" b="1" dirty="0" smtClean="0">
                <a:solidFill>
                  <a:schemeClr val="tx1"/>
                </a:solidFill>
              </a:rPr>
              <a:t>والبيئات اللاكونية المغلقة وبضروف اختزالية.</a:t>
            </a:r>
            <a:r>
              <a:rPr lang="ar-SA" b="1" dirty="0" smtClean="0">
                <a:solidFill>
                  <a:schemeClr val="tx1"/>
                </a:solidFill>
              </a:rPr>
              <a:t> </a:t>
            </a:r>
            <a:endParaRPr lang="ar-IQ" b="1" dirty="0">
              <a:solidFill>
                <a:schemeClr val="tx1"/>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
          <p:cNvPicPr>
            <a:picLocks noChangeAspect="1" noChangeArrowheads="1"/>
          </p:cNvPicPr>
          <p:nvPr/>
        </p:nvPicPr>
        <p:blipFill>
          <a:blip r:embed="rId2" cstate="print">
            <a:lum bright="6000"/>
          </a:blip>
          <a:srcRect/>
          <a:stretch>
            <a:fillRect/>
          </a:stretch>
        </p:blipFill>
        <p:spPr bwMode="auto">
          <a:xfrm>
            <a:off x="1365250" y="457200"/>
            <a:ext cx="5873750" cy="6043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485963" y="381000"/>
            <a:ext cx="7357271"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
          <p:cNvPicPr>
            <a:picLocks noChangeAspect="1" noChangeArrowheads="1"/>
          </p:cNvPicPr>
          <p:nvPr/>
        </p:nvPicPr>
        <p:blipFill>
          <a:blip r:embed="rId2" cstate="print"/>
          <a:srcRect/>
          <a:stretch>
            <a:fillRect/>
          </a:stretch>
        </p:blipFill>
        <p:spPr bwMode="auto">
          <a:xfrm>
            <a:off x="914400" y="304800"/>
            <a:ext cx="7086600" cy="6162675"/>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057400"/>
            <a:ext cx="8534400" cy="2950698"/>
          </a:xfrm>
        </p:spPr>
        <p:txBody>
          <a:bodyPr>
            <a:normAutofit/>
          </a:bodyPr>
          <a:lstStyle/>
          <a:p>
            <a:pPr algn="l" rtl="0"/>
            <a:r>
              <a:rPr lang="en-US" sz="2000" b="1" dirty="0" smtClean="0">
                <a:solidFill>
                  <a:srgbClr val="FF0000"/>
                </a:solidFill>
              </a:rPr>
              <a:t>S1+S2 (Generative potential)                     Interpretation</a:t>
            </a:r>
          </a:p>
          <a:p>
            <a:pPr algn="l" rtl="0"/>
            <a:r>
              <a:rPr lang="en-US" sz="2000" b="1" dirty="0" smtClean="0">
                <a:solidFill>
                  <a:schemeClr val="bg2">
                    <a:lumMod val="75000"/>
                  </a:schemeClr>
                </a:solidFill>
              </a:rPr>
              <a:t>&lt; 2kg/T (2000 ppm)                                     No oil source rock. Some gas   </a:t>
            </a:r>
            <a:endParaRPr lang="en-US" sz="2000" dirty="0" smtClean="0">
              <a:solidFill>
                <a:schemeClr val="bg2">
                  <a:lumMod val="75000"/>
                </a:schemeClr>
              </a:solidFill>
            </a:endParaRPr>
          </a:p>
          <a:p>
            <a:pPr algn="l" rtl="0"/>
            <a:r>
              <a:rPr lang="en-US" sz="2000" b="1" dirty="0" smtClean="0"/>
              <a:t>2 to 6 kg/T (2000- 6000 ppm)                     Moderate source rock</a:t>
            </a:r>
            <a:endParaRPr lang="en-US" sz="2000" dirty="0" smtClean="0"/>
          </a:p>
          <a:p>
            <a:pPr algn="l" rtl="0"/>
            <a:r>
              <a:rPr lang="en-US" sz="2000" b="1" dirty="0" smtClean="0">
                <a:solidFill>
                  <a:schemeClr val="bg2">
                    <a:lumMod val="75000"/>
                  </a:schemeClr>
                </a:solidFill>
              </a:rPr>
              <a:t>6 kg/T to   12 kg/T (6000 -12000 ppm)     Good source rock</a:t>
            </a:r>
            <a:endParaRPr lang="en-US" sz="2000" dirty="0" smtClean="0">
              <a:solidFill>
                <a:schemeClr val="bg2">
                  <a:lumMod val="75000"/>
                </a:schemeClr>
              </a:solidFill>
            </a:endParaRPr>
          </a:p>
          <a:p>
            <a:pPr algn="l" rtl="0"/>
            <a:r>
              <a:rPr lang="en-US" sz="2000" b="1" dirty="0" smtClean="0"/>
              <a:t>&gt; 12 kg/T   &gt; (12000 ppm)                        Very good source rock</a:t>
            </a:r>
            <a:endParaRPr lang="en-US" sz="2000" dirty="0" smtClean="0"/>
          </a:p>
          <a:p>
            <a:pPr rtl="0"/>
            <a:endParaRPr lang="ar-IQ"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52600" y="2514600"/>
          <a:ext cx="6248400" cy="3276600"/>
        </p:xfrm>
        <a:graphic>
          <a:graphicData uri="http://schemas.openxmlformats.org/drawingml/2006/table">
            <a:tbl>
              <a:tblPr>
                <a:effectLst>
                  <a:outerShdw blurRad="50800" dist="50800" dir="5400000" algn="ctr" rotWithShape="0">
                    <a:srgbClr val="000000">
                      <a:alpha val="90000"/>
                    </a:srgbClr>
                  </a:outerShdw>
                </a:effectLst>
              </a:tblPr>
              <a:tblGrid>
                <a:gridCol w="2082800">
                  <a:extLst>
                    <a:ext uri="{9D8B030D-6E8A-4147-A177-3AD203B41FA5}">
                      <a16:colId xmlns:a16="http://schemas.microsoft.com/office/drawing/2014/main" val="20000"/>
                    </a:ext>
                  </a:extLst>
                </a:gridCol>
                <a:gridCol w="2082800">
                  <a:extLst>
                    <a:ext uri="{9D8B030D-6E8A-4147-A177-3AD203B41FA5}">
                      <a16:colId xmlns:a16="http://schemas.microsoft.com/office/drawing/2014/main" val="20001"/>
                    </a:ext>
                  </a:extLst>
                </a:gridCol>
                <a:gridCol w="2082800">
                  <a:extLst>
                    <a:ext uri="{9D8B030D-6E8A-4147-A177-3AD203B41FA5}">
                      <a16:colId xmlns:a16="http://schemas.microsoft.com/office/drawing/2014/main" val="20002"/>
                    </a:ext>
                  </a:extLst>
                </a:gridCol>
              </a:tblGrid>
              <a:tr h="819150">
                <a:tc>
                  <a:txBody>
                    <a:bodyPr/>
                    <a:lstStyle/>
                    <a:p>
                      <a:pPr>
                        <a:lnSpc>
                          <a:spcPct val="150000"/>
                        </a:lnSpc>
                        <a:spcAft>
                          <a:spcPts val="0"/>
                        </a:spcAft>
                        <a:buFontTx/>
                        <a:buNone/>
                      </a:pPr>
                      <a:r>
                        <a:rPr lang="en-US" sz="1300" b="1" dirty="0">
                          <a:latin typeface="Times New Roman"/>
                          <a:ea typeface="Times New Roman"/>
                          <a:cs typeface="Arial"/>
                        </a:rPr>
                        <a:t>Product</a:t>
                      </a:r>
                      <a:endParaRPr lang="en-US" sz="1200" dirty="0">
                        <a:latin typeface="Times New Roman"/>
                        <a:ea typeface="Times New Roman"/>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50000"/>
                        </a:lnSpc>
                        <a:spcAft>
                          <a:spcPts val="0"/>
                        </a:spcAft>
                      </a:pPr>
                      <a:r>
                        <a:rPr lang="en-US" sz="1300" b="1" dirty="0">
                          <a:latin typeface="Times New Roman"/>
                          <a:ea typeface="Times New Roman"/>
                          <a:cs typeface="Arial"/>
                        </a:rPr>
                        <a:t>HI (mg HC/gm C)</a:t>
                      </a:r>
                      <a:endParaRPr lang="en-US" sz="1200" dirty="0">
                        <a:latin typeface="Times New Roman"/>
                        <a:ea typeface="Times New Roman"/>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50000"/>
                        </a:lnSpc>
                        <a:spcAft>
                          <a:spcPts val="0"/>
                        </a:spcAft>
                      </a:pPr>
                      <a:r>
                        <a:rPr lang="en-US" sz="1300" b="1" dirty="0">
                          <a:latin typeface="Times New Roman"/>
                          <a:ea typeface="Times New Roman"/>
                          <a:cs typeface="Arial"/>
                        </a:rPr>
                        <a:t>S2/S3</a:t>
                      </a:r>
                      <a:endParaRPr lang="en-US" sz="1200" dirty="0">
                        <a:latin typeface="Times New Roman"/>
                        <a:ea typeface="Times New Roman"/>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819150">
                <a:tc>
                  <a:txBody>
                    <a:bodyPr/>
                    <a:lstStyle/>
                    <a:p>
                      <a:pPr>
                        <a:lnSpc>
                          <a:spcPct val="150000"/>
                        </a:lnSpc>
                        <a:spcAft>
                          <a:spcPts val="0"/>
                        </a:spcAft>
                      </a:pPr>
                      <a:r>
                        <a:rPr lang="en-US" sz="1300" b="1" dirty="0">
                          <a:latin typeface="Times New Roman"/>
                          <a:ea typeface="Times New Roman"/>
                          <a:cs typeface="Arial"/>
                        </a:rPr>
                        <a:t>Gas</a:t>
                      </a:r>
                      <a:endParaRPr lang="en-US" sz="1200" dirty="0">
                        <a:latin typeface="Times New Roman"/>
                        <a:ea typeface="Times New Roman"/>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US" sz="1300" b="1" dirty="0">
                          <a:latin typeface="Times New Roman"/>
                          <a:ea typeface="Times New Roman"/>
                          <a:cs typeface="Arial"/>
                        </a:rPr>
                        <a:t>0 - 150</a:t>
                      </a:r>
                      <a:endParaRPr lang="en-US" sz="1200" dirty="0">
                        <a:latin typeface="Times New Roman"/>
                        <a:ea typeface="Times New Roman"/>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US" sz="1300" b="1">
                          <a:latin typeface="Times New Roman"/>
                          <a:ea typeface="Times New Roman"/>
                          <a:cs typeface="Arial"/>
                        </a:rPr>
                        <a:t>0 - 3</a:t>
                      </a:r>
                      <a:endParaRPr lang="en-US" sz="1200">
                        <a:latin typeface="Times New Roman"/>
                        <a:ea typeface="Times New Roman"/>
                        <a:cs typeface="Arial"/>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819150">
                <a:tc>
                  <a:txBody>
                    <a:bodyPr/>
                    <a:lstStyle/>
                    <a:p>
                      <a:pPr>
                        <a:lnSpc>
                          <a:spcPct val="150000"/>
                        </a:lnSpc>
                        <a:spcAft>
                          <a:spcPts val="0"/>
                        </a:spcAft>
                      </a:pPr>
                      <a:r>
                        <a:rPr lang="en-US" sz="1300" b="1" dirty="0">
                          <a:latin typeface="Times New Roman"/>
                          <a:ea typeface="Times New Roman"/>
                          <a:cs typeface="Arial"/>
                        </a:rPr>
                        <a:t>Gas and Oil</a:t>
                      </a:r>
                      <a:endParaRPr lang="en-US" sz="1200" dirty="0">
                        <a:latin typeface="Times New Roman"/>
                        <a:ea typeface="Times New Roman"/>
                        <a:cs typeface="Arial"/>
                      </a:endParaRPr>
                    </a:p>
                  </a:txBody>
                  <a:tcPr marL="68580" marR="68580" marT="0" marB="0" anchor="ctr">
                    <a:lnL>
                      <a:noFill/>
                    </a:lnL>
                    <a:lnR>
                      <a:noFill/>
                    </a:lnR>
                    <a:lnT>
                      <a:noFill/>
                    </a:lnT>
                    <a:lnB>
                      <a:noFill/>
                    </a:lnB>
                    <a:solidFill>
                      <a:schemeClr val="accent1">
                        <a:lumMod val="40000"/>
                        <a:lumOff val="60000"/>
                      </a:schemeClr>
                    </a:solidFill>
                  </a:tcPr>
                </a:tc>
                <a:tc>
                  <a:txBody>
                    <a:bodyPr/>
                    <a:lstStyle/>
                    <a:p>
                      <a:pPr>
                        <a:lnSpc>
                          <a:spcPct val="150000"/>
                        </a:lnSpc>
                        <a:spcAft>
                          <a:spcPts val="0"/>
                        </a:spcAft>
                      </a:pPr>
                      <a:r>
                        <a:rPr lang="en-US" sz="1300" b="1" dirty="0">
                          <a:latin typeface="Times New Roman"/>
                          <a:ea typeface="Times New Roman"/>
                          <a:cs typeface="Arial"/>
                        </a:rPr>
                        <a:t>150 - 300</a:t>
                      </a:r>
                      <a:endParaRPr lang="en-US" sz="1200" dirty="0">
                        <a:latin typeface="Times New Roman"/>
                        <a:ea typeface="Times New Roman"/>
                        <a:cs typeface="Arial"/>
                      </a:endParaRPr>
                    </a:p>
                  </a:txBody>
                  <a:tcPr marL="68580" marR="68580" marT="0" marB="0" anchor="ctr">
                    <a:lnL>
                      <a:noFill/>
                    </a:lnL>
                    <a:lnR>
                      <a:noFill/>
                    </a:lnR>
                    <a:lnT>
                      <a:noFill/>
                    </a:lnT>
                    <a:lnB>
                      <a:noFill/>
                    </a:lnB>
                    <a:solidFill>
                      <a:schemeClr val="accent1">
                        <a:lumMod val="40000"/>
                        <a:lumOff val="60000"/>
                      </a:schemeClr>
                    </a:solidFill>
                  </a:tcPr>
                </a:tc>
                <a:tc>
                  <a:txBody>
                    <a:bodyPr/>
                    <a:lstStyle/>
                    <a:p>
                      <a:pPr>
                        <a:lnSpc>
                          <a:spcPct val="150000"/>
                        </a:lnSpc>
                        <a:spcAft>
                          <a:spcPts val="0"/>
                        </a:spcAft>
                      </a:pPr>
                      <a:r>
                        <a:rPr lang="en-US" sz="1300" b="1" dirty="0">
                          <a:latin typeface="Times New Roman"/>
                          <a:ea typeface="Times New Roman"/>
                          <a:cs typeface="Arial"/>
                        </a:rPr>
                        <a:t>3 - 5</a:t>
                      </a:r>
                      <a:endParaRPr lang="en-US" sz="1200" dirty="0">
                        <a:latin typeface="Times New Roman"/>
                        <a:ea typeface="Times New Roman"/>
                        <a:cs typeface="Arial"/>
                      </a:endParaRPr>
                    </a:p>
                  </a:txBody>
                  <a:tcPr marL="68580" marR="68580" marT="0"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2"/>
                  </a:ext>
                </a:extLst>
              </a:tr>
              <a:tr h="819150">
                <a:tc>
                  <a:txBody>
                    <a:bodyPr/>
                    <a:lstStyle/>
                    <a:p>
                      <a:pPr>
                        <a:lnSpc>
                          <a:spcPct val="150000"/>
                        </a:lnSpc>
                        <a:spcAft>
                          <a:spcPts val="0"/>
                        </a:spcAft>
                      </a:pPr>
                      <a:r>
                        <a:rPr lang="en-US" sz="1300" b="1">
                          <a:latin typeface="Times New Roman"/>
                          <a:ea typeface="Times New Roman"/>
                          <a:cs typeface="Arial"/>
                        </a:rPr>
                        <a:t>Oil</a:t>
                      </a:r>
                      <a:endParaRPr lang="en-US" sz="1200">
                        <a:latin typeface="Times New Roman"/>
                        <a:ea typeface="Times New Roman"/>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300" b="1">
                          <a:latin typeface="Times New Roman"/>
                          <a:ea typeface="Times New Roman"/>
                          <a:cs typeface="Arial"/>
                        </a:rPr>
                        <a:t>+ 300</a:t>
                      </a:r>
                      <a:endParaRPr lang="en-US" sz="1200">
                        <a:latin typeface="Times New Roman"/>
                        <a:ea typeface="Times New Roman"/>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1300" b="1" dirty="0">
                          <a:latin typeface="Times New Roman"/>
                          <a:ea typeface="Times New Roman"/>
                          <a:cs typeface="Arial"/>
                        </a:rPr>
                        <a:t>+ 5</a:t>
                      </a:r>
                      <a:endParaRPr lang="en-US" sz="1200" dirty="0">
                        <a:latin typeface="Times New Roman"/>
                        <a:ea typeface="Times New Roman"/>
                        <a:cs typeface="Arial"/>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2شكل"/>
          <p:cNvPicPr>
            <a:picLocks noChangeAspect="1" noChangeArrowheads="1"/>
          </p:cNvPicPr>
          <p:nvPr/>
        </p:nvPicPr>
        <p:blipFill>
          <a:blip r:embed="rId2" cstate="print"/>
          <a:srcRect t="12264" r="2290"/>
          <a:stretch>
            <a:fillRect/>
          </a:stretch>
        </p:blipFill>
        <p:spPr bwMode="auto">
          <a:xfrm rot="5400000">
            <a:off x="2019299" y="-495300"/>
            <a:ext cx="4876800" cy="7086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2-9"/>
          <p:cNvPicPr>
            <a:picLocks noChangeAspect="1" noChangeArrowheads="1"/>
          </p:cNvPicPr>
          <p:nvPr/>
        </p:nvPicPr>
        <p:blipFill>
          <a:blip r:embed="rId2" cstate="print"/>
          <a:srcRect t="22074"/>
          <a:stretch>
            <a:fillRect/>
          </a:stretch>
        </p:blipFill>
        <p:spPr bwMode="auto">
          <a:xfrm rot="5400000">
            <a:off x="1484775" y="572625"/>
            <a:ext cx="594585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6"/>
          <p:cNvPicPr>
            <a:picLocks noChangeAspect="1" noChangeArrowheads="1"/>
          </p:cNvPicPr>
          <p:nvPr/>
        </p:nvPicPr>
        <p:blipFill>
          <a:blip r:embed="rId2" cstate="print"/>
          <a:srcRect r="16000" b="3632"/>
          <a:stretch>
            <a:fillRect/>
          </a:stretch>
        </p:blipFill>
        <p:spPr bwMode="auto">
          <a:xfrm>
            <a:off x="1295400" y="1143000"/>
            <a:ext cx="57150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33400"/>
            <a:ext cx="5791200" cy="461665"/>
          </a:xfrm>
          <a:prstGeom prst="rect">
            <a:avLst/>
          </a:prstGeom>
          <a:noFill/>
        </p:spPr>
        <p:txBody>
          <a:bodyPr wrap="square" rtlCol="1">
            <a:spAutoFit/>
          </a:bodyPr>
          <a:lstStyle/>
          <a:p>
            <a:r>
              <a:rPr lang="ar-IQ" sz="2400" dirty="0" smtClean="0"/>
              <a:t>المادة العضوية في الرواسب</a:t>
            </a:r>
            <a:endParaRPr lang="ar-IQ" sz="2400" dirty="0"/>
          </a:p>
        </p:txBody>
      </p:sp>
      <p:sp>
        <p:nvSpPr>
          <p:cNvPr id="4" name="TextBox 3"/>
          <p:cNvSpPr txBox="1"/>
          <p:nvPr/>
        </p:nvSpPr>
        <p:spPr>
          <a:xfrm>
            <a:off x="304800" y="1219200"/>
            <a:ext cx="8153400" cy="3785652"/>
          </a:xfrm>
          <a:prstGeom prst="rect">
            <a:avLst/>
          </a:prstGeom>
          <a:noFill/>
        </p:spPr>
        <p:txBody>
          <a:bodyPr wrap="square" rtlCol="1">
            <a:spAutoFit/>
          </a:bodyPr>
          <a:lstStyle/>
          <a:p>
            <a:r>
              <a:rPr lang="ar-IQ" sz="2400" dirty="0" smtClean="0"/>
              <a:t>توجد المادة العضوية في البيئات الترسيب المائية في صورتين : الاولى هي الكاربون العضوي الذائب </a:t>
            </a:r>
            <a:r>
              <a:rPr lang="en-US" sz="2400" dirty="0" smtClean="0"/>
              <a:t>Dissolved Organic Carbon (DOC)</a:t>
            </a:r>
            <a:r>
              <a:rPr lang="ar-IQ" sz="2400" dirty="0" smtClean="0"/>
              <a:t> وهو عبارة عن المادة العضوية الذائبة في الوسط المائي لبيئة الترسيب , والثانية هي الكاربون العضوي السائب او المبعثر </a:t>
            </a:r>
            <a:r>
              <a:rPr lang="en-US" sz="2400" dirty="0" smtClean="0"/>
              <a:t>Particulate Organic Carbon (POC)</a:t>
            </a:r>
            <a:r>
              <a:rPr lang="ar-IQ" sz="2400" dirty="0" smtClean="0"/>
              <a:t> وهو عبارة عن مادة عضوية الذائية في الوسط المتمثلة في بقايا لكائنات الحية التي كانت موجودة في تلك البيئات وتحللت بالماء بعد موتها او ترسبت مع حبيبات الرسوبيات المعدنية . ويمكن فصل هذه المادة العضوية السائبة باستخدام غربال بفتحات ذات قطر يتراوح مابين </a:t>
            </a:r>
            <a:r>
              <a:rPr lang="en-US" sz="2400" dirty="0" smtClean="0"/>
              <a:t>0.4 , 0.8</a:t>
            </a:r>
            <a:r>
              <a:rPr lang="ar-IQ" sz="2400" dirty="0" smtClean="0"/>
              <a:t> ميكرون. وبعد ترسيب المواد العضوية مع الرسوبيات لابد من توفر ظروف معينة تساعد على حفظ هذه المواد وتمنع تاكسدها وتحللها , وبالتالي تدميرها وفناءها.</a:t>
            </a:r>
            <a:endParaRPr lang="ar-IQ"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228600"/>
            <a:ext cx="4343400" cy="461665"/>
          </a:xfrm>
          <a:prstGeom prst="rect">
            <a:avLst/>
          </a:prstGeom>
          <a:noFill/>
        </p:spPr>
        <p:txBody>
          <a:bodyPr wrap="square" rtlCol="1">
            <a:spAutoFit/>
          </a:bodyPr>
          <a:lstStyle/>
          <a:p>
            <a:r>
              <a:rPr lang="ar-IQ" sz="2400" dirty="0" smtClean="0">
                <a:solidFill>
                  <a:schemeClr val="tx2">
                    <a:lumMod val="90000"/>
                  </a:schemeClr>
                </a:solidFill>
              </a:rPr>
              <a:t>ظروف حفظ المادة العضوية المترسبة </a:t>
            </a:r>
            <a:endParaRPr lang="ar-IQ" sz="2400" dirty="0">
              <a:solidFill>
                <a:schemeClr val="tx2">
                  <a:lumMod val="90000"/>
                </a:schemeClr>
              </a:solidFill>
            </a:endParaRPr>
          </a:p>
        </p:txBody>
      </p:sp>
      <p:sp>
        <p:nvSpPr>
          <p:cNvPr id="5" name="TextBox 4"/>
          <p:cNvSpPr txBox="1"/>
          <p:nvPr/>
        </p:nvSpPr>
        <p:spPr>
          <a:xfrm>
            <a:off x="685800" y="762000"/>
            <a:ext cx="7848600" cy="5632311"/>
          </a:xfrm>
          <a:prstGeom prst="rect">
            <a:avLst/>
          </a:prstGeom>
          <a:noFill/>
        </p:spPr>
        <p:txBody>
          <a:bodyPr wrap="square" rtlCol="1">
            <a:spAutoFit/>
          </a:bodyPr>
          <a:lstStyle/>
          <a:p>
            <a:r>
              <a:rPr lang="ar-IQ" sz="2400" dirty="0" smtClean="0"/>
              <a:t>لضمان حفظ المادة العضوية وتوفرها بتركيز مناسب داخل الرسوبيات لابد من وجود اعداد كبيرة من الكائنات الحية في بيئة الترسيب حتى تكون كمية المادة العضوية المترسبة كبيرة . ويؤدي وجود اعداد كبيرة من الكائنات الحية بطبيعة الحال الى نقص في تركيز الاوكسجين الموجودة في بيئة الترسيب او يقل الاوكسجين  بزيادة انتاج غاز </a:t>
            </a:r>
            <a:r>
              <a:rPr lang="en-US" sz="2400" dirty="0" smtClean="0"/>
              <a:t>H2S  </a:t>
            </a:r>
            <a:r>
              <a:rPr lang="ar-IQ" sz="2400" dirty="0" smtClean="0"/>
              <a:t> بواسطة البكتريا المختزلة للكبريتات , حيث يمكن ان ينخفض جهد الاختزال والاكسدة الى اقل من الصفر , وفي هذه الحالة تكون قيمة  </a:t>
            </a:r>
            <a:r>
              <a:rPr lang="en-US" sz="2400" dirty="0" smtClean="0"/>
              <a:t>Eh</a:t>
            </a:r>
            <a:r>
              <a:rPr lang="ar-IQ" sz="2400" dirty="0" smtClean="0"/>
              <a:t> سالبة وغالبا ماينخفض  الى المدى  من -150 الى -400 </a:t>
            </a:r>
            <a:r>
              <a:rPr lang="en-US" sz="2400" dirty="0" smtClean="0"/>
              <a:t>mV</a:t>
            </a:r>
            <a:r>
              <a:rPr lang="ar-IQ" sz="2400" dirty="0" smtClean="0"/>
              <a:t> . كما ان تحلل المادة العضوية وتغيرها الى ثاني اوكسيد الكربون يعتبر سببا اخر لنقص تركيز الاوكسجين في قاع بيئة الترسيب. ومع نقص تركيز الاوكسجين او انعدامه وزيادة كبريتيد الهيدروجين يقل معدل تكسير وتحلل المادة العضوية بواسطة البكتريا الهوائية </a:t>
            </a:r>
            <a:r>
              <a:rPr lang="en-US" sz="2400" dirty="0" smtClean="0"/>
              <a:t>Aerobic Bacteria</a:t>
            </a:r>
            <a:r>
              <a:rPr lang="ar-IQ" sz="2400" dirty="0" smtClean="0"/>
              <a:t> , وتتوقف عملية اكسدة المواد العضوية السائبة الى </a:t>
            </a:r>
            <a:r>
              <a:rPr lang="en-US" sz="2400" dirty="0" smtClean="0"/>
              <a:t>CO2</a:t>
            </a:r>
            <a:r>
              <a:rPr lang="ar-IQ" sz="2400" dirty="0" smtClean="0"/>
              <a:t> بينما تستمر  بمعدل بطيء عملية التحلل بفعل البكتريا اللاهوائية  </a:t>
            </a:r>
            <a:r>
              <a:rPr lang="en-US" sz="2400" dirty="0" smtClean="0"/>
              <a:t>Anaerobic bacteria</a:t>
            </a:r>
            <a:r>
              <a:rPr lang="ar-IQ" sz="2400" dirty="0" smtClean="0"/>
              <a:t> , او البكتريا غير ذاتية التغذية </a:t>
            </a:r>
            <a:r>
              <a:rPr lang="en-US" sz="2400" dirty="0" smtClean="0"/>
              <a:t>Heterotrophic bacteria </a:t>
            </a:r>
            <a:r>
              <a:rPr lang="ar-IQ" sz="2400" dirty="0" smtClean="0"/>
              <a:t> والتي تميل الى التواجد بكثرة في رواسب القاع في المناطق التي تكثر بها المادة الغذائية العضوية اللازمة لها.</a:t>
            </a:r>
            <a:endParaRPr lang="ar-IQ"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086600" cy="990600"/>
          </a:xfrm>
        </p:spPr>
        <p:txBody>
          <a:bodyPr/>
          <a:lstStyle/>
          <a:p>
            <a:pPr algn="ctr"/>
            <a:r>
              <a:rPr lang="en-US" sz="2400" dirty="0" smtClean="0"/>
              <a:t>Conversion of OM to HC</a:t>
            </a:r>
            <a:br>
              <a:rPr lang="en-US" sz="2400" dirty="0" smtClean="0"/>
            </a:br>
            <a:endParaRPr lang="ar-IQ" sz="2400" dirty="0"/>
          </a:p>
        </p:txBody>
      </p:sp>
      <p:sp>
        <p:nvSpPr>
          <p:cNvPr id="3" name="Text Placeholder 2"/>
          <p:cNvSpPr>
            <a:spLocks noGrp="1"/>
          </p:cNvSpPr>
          <p:nvPr>
            <p:ph type="body" idx="1"/>
          </p:nvPr>
        </p:nvSpPr>
        <p:spPr>
          <a:xfrm>
            <a:off x="228600" y="1219200"/>
            <a:ext cx="8534400" cy="4121614"/>
          </a:xfrm>
        </p:spPr>
        <p:txBody>
          <a:bodyPr>
            <a:noAutofit/>
          </a:bodyPr>
          <a:lstStyle/>
          <a:p>
            <a:pPr algn="just" rtl="0"/>
            <a:r>
              <a:rPr lang="en-US" b="1" dirty="0" smtClean="0"/>
              <a:t>The principal condition is that this conversion take place in an essentially </a:t>
            </a:r>
            <a:r>
              <a:rPr lang="en-US" b="1" dirty="0" smtClean="0">
                <a:solidFill>
                  <a:srgbClr val="FF0000"/>
                </a:solidFill>
              </a:rPr>
              <a:t>oxygen-free environment </a:t>
            </a:r>
            <a:r>
              <a:rPr lang="en-US" b="1" dirty="0" smtClean="0"/>
              <a:t>from the very beginning of the process. Anaerobic bacteria may help extract </a:t>
            </a:r>
            <a:r>
              <a:rPr lang="en-US" b="1" dirty="0" err="1" smtClean="0"/>
              <a:t>sulfurto</a:t>
            </a:r>
            <a:r>
              <a:rPr lang="en-US" b="1" dirty="0" smtClean="0"/>
              <a:t> form H2S and N, in addition to the earlier formation of CO2 and H2O. This explains the low sulfate content of many formation waters. On burial, </a:t>
            </a:r>
            <a:r>
              <a:rPr lang="en-US" b="1" dirty="0" err="1" smtClean="0">
                <a:solidFill>
                  <a:srgbClr val="FF0000"/>
                </a:solidFill>
              </a:rPr>
              <a:t>kerogen</a:t>
            </a:r>
            <a:r>
              <a:rPr lang="en-US" b="1" dirty="0" smtClean="0"/>
              <a:t> is first formed. This is then gradually </a:t>
            </a:r>
            <a:r>
              <a:rPr lang="en-US" b="1" dirty="0" smtClean="0">
                <a:solidFill>
                  <a:srgbClr val="FF0000"/>
                </a:solidFill>
              </a:rPr>
              <a:t>cracked to form smaller HC</a:t>
            </a:r>
            <a:r>
              <a:rPr lang="en-US" b="1" dirty="0" smtClean="0"/>
              <a:t>, with formation of CO2 and H2O. At higher temperatures, </a:t>
            </a:r>
            <a:r>
              <a:rPr lang="en-US" b="1" dirty="0" smtClean="0">
                <a:solidFill>
                  <a:srgbClr val="FF0000"/>
                </a:solidFill>
              </a:rPr>
              <a:t>methane</a:t>
            </a:r>
            <a:r>
              <a:rPr lang="en-US" b="1" dirty="0" smtClean="0"/>
              <a:t> is formed and HCs from C13 to C30. Consequently, the carbon content of </a:t>
            </a:r>
            <a:r>
              <a:rPr lang="en-US" b="1" dirty="0" err="1" smtClean="0">
                <a:solidFill>
                  <a:srgbClr val="FF0000"/>
                </a:solidFill>
              </a:rPr>
              <a:t>kerogen</a:t>
            </a:r>
            <a:r>
              <a:rPr lang="en-US" b="1" dirty="0" smtClean="0">
                <a:solidFill>
                  <a:srgbClr val="FF0000"/>
                </a:solidFill>
              </a:rPr>
              <a:t> increases with increasing temperatures</a:t>
            </a:r>
            <a:r>
              <a:rPr lang="en-US" b="1" dirty="0" smtClean="0"/>
              <a:t>. Simultaneously, fluid products high in  hydrogen are formed and oxygen is eliminated. </a:t>
            </a:r>
            <a:endParaRPr lang="ar-IQ"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457200"/>
            <a:ext cx="8229600" cy="1371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IQ"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Evaluation</a:t>
            </a:r>
            <a:r>
              <a:rPr kumimoji="0" lang="ar-IQ" sz="3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of source Rock</a:t>
            </a:r>
            <a:r>
              <a:rPr kumimoji="0" lang="ar-IQ" sz="3600" b="1"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4" name="Rectangle 3"/>
          <p:cNvSpPr/>
          <p:nvPr/>
        </p:nvSpPr>
        <p:spPr>
          <a:xfrm>
            <a:off x="0" y="1752600"/>
            <a:ext cx="9144000" cy="1200329"/>
          </a:xfrm>
          <a:prstGeom prst="rect">
            <a:avLst/>
          </a:prstGeom>
        </p:spPr>
        <p:txBody>
          <a:bodyPr wrap="square">
            <a:spAutoFit/>
          </a:bodyPr>
          <a:lstStyle/>
          <a:p>
            <a:r>
              <a:rPr lang="ar-IQ" dirty="0" smtClean="0"/>
              <a:t> يقصد بتقييم الصخور المصدرية هو تحديد خواص تلك الصخور من حيث محتواها العضوي(الكيروجين) كماً ونوعاً وبالتالي قدرتها على توليد الهايدروكربونات (</a:t>
            </a:r>
            <a:r>
              <a:rPr lang="en-US" dirty="0" smtClean="0"/>
              <a:t>Petroleum Potential(PP)</a:t>
            </a:r>
            <a:r>
              <a:rPr lang="ar-IQ" dirty="0" smtClean="0"/>
              <a:t>) ونوعية تلك الهيايدروكاربونات الناتجة(نفط، نفط وغاز، او غاز فقط</a:t>
            </a:r>
            <a:r>
              <a:rPr lang="ar-IQ" smtClean="0"/>
              <a:t>) </a:t>
            </a:r>
            <a:r>
              <a:rPr lang="ar-IQ" smtClean="0"/>
              <a:t>و</a:t>
            </a:r>
            <a:r>
              <a:rPr lang="ar-IQ"/>
              <a:t>ك</a:t>
            </a:r>
            <a:r>
              <a:rPr lang="ar-IQ" smtClean="0"/>
              <a:t>ميتها </a:t>
            </a:r>
            <a:r>
              <a:rPr lang="ar-IQ" dirty="0" smtClean="0"/>
              <a:t>بعد تمام نضوجها العضوي من خلال استجابتها للتأثير الحراري في الحوض الرسوبي الذي تترسب فيه تلك المواد العضوية وتتفاوت استجابة الأنواع المختلفة من المواد العضوية(انواع الكيروجين) للتأثير الحراري.</a:t>
            </a:r>
            <a:endParaRPr lang="ar-IQ"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9600" y="328613"/>
            <a:ext cx="7924799" cy="6200775"/>
          </a:xfrm>
          <a:prstGeom prst="rect">
            <a:avLst/>
          </a:prstGeom>
          <a:noFill/>
          <a:ln w="9525">
            <a:noFill/>
            <a:miter lim="800000"/>
            <a:headEnd/>
            <a:tailEnd/>
          </a:ln>
        </p:spPr>
      </p:pic>
    </p:spTree>
    <p:extLst>
      <p:ext uri="{BB962C8B-B14F-4D97-AF65-F5344CB8AC3E}">
        <p14:creationId xmlns:p14="http://schemas.microsoft.com/office/powerpoint/2010/main" val="281601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1"/>
            <a:ext cx="8610600" cy="3048000"/>
          </a:xfrm>
        </p:spPr>
        <p:txBody>
          <a:bodyPr>
            <a:normAutofit fontScale="40000" lnSpcReduction="20000"/>
          </a:bodyPr>
          <a:lstStyle/>
          <a:p>
            <a:pPr marL="57150" indent="-57150" algn="just" rtl="0">
              <a:buNone/>
            </a:pPr>
            <a:r>
              <a:rPr lang="en-US" sz="5000" b="1" dirty="0" smtClean="0"/>
              <a:t>The primary factor determining source rock quality is the level of TOC. Additionally, the quality of the source rock is better for higher H:C ratios before thermal maturation.</a:t>
            </a:r>
          </a:p>
          <a:p>
            <a:pPr marL="57150" indent="-57150" algn="just" rtl="0">
              <a:buNone/>
            </a:pPr>
            <a:r>
              <a:rPr lang="en-US" sz="5000" b="1" dirty="0" smtClean="0"/>
              <a:t>As thermal maturation proceeds and HCs are formed, the </a:t>
            </a:r>
            <a:r>
              <a:rPr lang="en-US" sz="5000" b="1" dirty="0" err="1" smtClean="0"/>
              <a:t>kerogen</a:t>
            </a:r>
            <a:r>
              <a:rPr lang="en-US" sz="5000" b="1" dirty="0" smtClean="0"/>
              <a:t> will continuously deteriorate as a source for HC formation</a:t>
            </a:r>
          </a:p>
          <a:p>
            <a:pPr marL="57150" indent="-57150" algn="just" rtl="0">
              <a:buNone/>
            </a:pPr>
            <a:r>
              <a:rPr lang="en-US" sz="5000" b="1" dirty="0" smtClean="0"/>
              <a:t>If a rock contains significant amounts of organic carbon, it is a possible source rock for petroleum or gas. The TOC content is a measure of the source rock potential and is measured with total </a:t>
            </a:r>
            <a:r>
              <a:rPr lang="en-US" sz="5000" b="1" dirty="0" err="1" smtClean="0"/>
              <a:t>pyrolysis</a:t>
            </a:r>
            <a:r>
              <a:rPr lang="en-US" sz="5000" b="1" dirty="0" smtClean="0"/>
              <a:t>.  The table below shows how TOC (in weight percent) relates to the source rock quality.</a:t>
            </a:r>
          </a:p>
          <a:p>
            <a:pPr marL="57150" indent="-57150" algn="just" rtl="0">
              <a:buNone/>
            </a:pPr>
            <a:endParaRPr lang="en-US" sz="2000" dirty="0"/>
          </a:p>
          <a:p>
            <a:pPr marL="57150" indent="-57150" algn="just" rtl="0">
              <a:buNone/>
            </a:pPr>
            <a:endParaRPr lang="en-US" sz="2000" dirty="0" smtClean="0"/>
          </a:p>
          <a:p>
            <a:pPr marL="57150" indent="-57150" algn="just" rtl="0">
              <a:buNone/>
            </a:pPr>
            <a:endParaRPr lang="ar-IQ" sz="2000" dirty="0"/>
          </a:p>
        </p:txBody>
      </p:sp>
      <p:sp>
        <p:nvSpPr>
          <p:cNvPr id="2" name="Title 1"/>
          <p:cNvSpPr>
            <a:spLocks noGrp="1"/>
          </p:cNvSpPr>
          <p:nvPr>
            <p:ph type="title"/>
          </p:nvPr>
        </p:nvSpPr>
        <p:spPr/>
        <p:txBody>
          <a:bodyPr>
            <a:normAutofit fontScale="90000"/>
          </a:bodyPr>
          <a:lstStyle/>
          <a:p>
            <a:pPr algn="l" rtl="0"/>
            <a:r>
              <a:rPr lang="ar-IQ" smtClean="0"/>
              <a:t> (1  </a:t>
            </a:r>
            <a:r>
              <a:rPr lang="en-US" dirty="0" smtClean="0"/>
              <a:t>Total Organic Carbon (TOC) </a:t>
            </a:r>
            <a:endParaRPr lang="ar-IQ" dirty="0"/>
          </a:p>
        </p:txBody>
      </p:sp>
      <p:pic>
        <p:nvPicPr>
          <p:cNvPr id="27653" name="Picture 5"/>
          <p:cNvPicPr>
            <a:picLocks noChangeAspect="1" noChangeArrowheads="1"/>
          </p:cNvPicPr>
          <p:nvPr/>
        </p:nvPicPr>
        <p:blipFill>
          <a:blip r:embed="rId2" cstate="print"/>
          <a:srcRect/>
          <a:stretch>
            <a:fillRect/>
          </a:stretch>
        </p:blipFill>
        <p:spPr bwMode="auto">
          <a:xfrm>
            <a:off x="2590800" y="4038600"/>
            <a:ext cx="37338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14399"/>
            <a:ext cx="8077200" cy="3231654"/>
          </a:xfrm>
          <a:prstGeom prst="rect">
            <a:avLst/>
          </a:prstGeom>
        </p:spPr>
        <p:txBody>
          <a:bodyPr wrap="square">
            <a:spAutoFit/>
          </a:bodyPr>
          <a:lstStyle/>
          <a:p>
            <a:pPr algn="ctr" rtl="0"/>
            <a:r>
              <a:rPr lang="en-US" sz="2400" b="1" dirty="0" smtClean="0">
                <a:solidFill>
                  <a:srgbClr val="00B050"/>
                </a:solidFill>
              </a:rPr>
              <a:t>TOC Types</a:t>
            </a:r>
          </a:p>
          <a:p>
            <a:pPr algn="just" rtl="0"/>
            <a:r>
              <a:rPr lang="en-US" sz="2000" b="1" dirty="0" smtClean="0"/>
              <a:t>TOC in sedimentary rocks can be divided into two types:</a:t>
            </a:r>
          </a:p>
          <a:p>
            <a:pPr algn="just" rtl="0"/>
            <a:r>
              <a:rPr lang="en-US" sz="2000" b="1" dirty="0" smtClean="0"/>
              <a:t>• </a:t>
            </a:r>
            <a:r>
              <a:rPr lang="en-US" sz="2000" b="1" dirty="0" smtClean="0">
                <a:solidFill>
                  <a:schemeClr val="bg2">
                    <a:lumMod val="75000"/>
                  </a:schemeClr>
                </a:solidFill>
              </a:rPr>
              <a:t>Bitumen</a:t>
            </a:r>
            <a:r>
              <a:rPr lang="en-US" sz="2000" b="1" dirty="0" smtClean="0"/>
              <a:t>, the fraction that is soluble in organic solvents such as chloroform</a:t>
            </a:r>
          </a:p>
          <a:p>
            <a:pPr algn="just" rtl="0"/>
            <a:r>
              <a:rPr lang="en-US" sz="2000" b="1" dirty="0" smtClean="0"/>
              <a:t>• </a:t>
            </a:r>
            <a:r>
              <a:rPr lang="en-US" sz="2000" b="1" dirty="0" err="1" smtClean="0">
                <a:solidFill>
                  <a:schemeClr val="bg2">
                    <a:lumMod val="75000"/>
                  </a:schemeClr>
                </a:solidFill>
              </a:rPr>
              <a:t>Kerogen</a:t>
            </a:r>
            <a:r>
              <a:rPr lang="en-US" sz="2000" b="1" dirty="0" smtClean="0"/>
              <a:t>, (</a:t>
            </a:r>
            <a:r>
              <a:rPr lang="en-US" sz="2000" b="1" dirty="0" err="1" smtClean="0"/>
              <a:t>keros</a:t>
            </a:r>
            <a:r>
              <a:rPr lang="en-US" sz="2000" b="1" dirty="0" smtClean="0"/>
              <a:t> = wax) the insoluble, non-extractable residue that forms in the transformation from OM </a:t>
            </a:r>
            <a:r>
              <a:rPr lang="en-US" sz="2000" b="1" dirty="0" err="1" smtClean="0"/>
              <a:t>Kerogen</a:t>
            </a:r>
            <a:r>
              <a:rPr lang="en-US" sz="2000" b="1" dirty="0" smtClean="0"/>
              <a:t> is an intermediate product formed during </a:t>
            </a:r>
            <a:r>
              <a:rPr lang="en-US" sz="2000" b="1" dirty="0" err="1" smtClean="0"/>
              <a:t>diagenesis</a:t>
            </a:r>
            <a:r>
              <a:rPr lang="en-US" sz="2000" b="1" dirty="0" smtClean="0"/>
              <a:t> and is the principal source of hydrocarbon generation. It is a complex mixture of high-weight organic molecules with the general composition of (C12H12ON0.16)x</a:t>
            </a:r>
            <a:endParaRPr lang="ar-IQ" sz="20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762000" y="533400"/>
            <a:ext cx="7811598" cy="5652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219200" y="304800"/>
            <a:ext cx="6648450" cy="370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11986"/>
          <a:stretch>
            <a:fillRect/>
          </a:stretch>
        </p:blipFill>
        <p:spPr bwMode="auto">
          <a:xfrm>
            <a:off x="1524000" y="685800"/>
            <a:ext cx="6715125" cy="5820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2"/>
          <p:cNvSpPr txBox="1">
            <a:spLocks noChangeArrowheads="1"/>
          </p:cNvSpPr>
          <p:nvPr/>
        </p:nvSpPr>
        <p:spPr>
          <a:xfrm>
            <a:off x="0" y="228600"/>
            <a:ext cx="9144000" cy="990600"/>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1"/>
                </a:solidFill>
                <a:effectLst/>
                <a:uLnTx/>
                <a:uFillTx/>
                <a:latin typeface="+mj-lt"/>
                <a:ea typeface="+mj-ea"/>
                <a:cs typeface="+mj-cs"/>
              </a:rPr>
              <a:t>Interpretation of Total Organic Carbon (TOC)</a:t>
            </a:r>
            <a:br>
              <a:rPr kumimoji="0" lang="en-US" sz="3400" b="0" i="0" u="none" strike="noStrike" kern="1200" cap="none" spc="0" normalizeH="0" baseline="0" noProof="0" dirty="0" smtClean="0">
                <a:ln>
                  <a:noFill/>
                </a:ln>
                <a:solidFill>
                  <a:schemeClr val="tx1"/>
                </a:solidFill>
                <a:effectLst/>
                <a:uLnTx/>
                <a:uFillTx/>
                <a:latin typeface="+mj-lt"/>
                <a:ea typeface="+mj-ea"/>
                <a:cs typeface="+mj-cs"/>
              </a:rPr>
            </a:br>
            <a:r>
              <a:rPr kumimoji="0" lang="en-US" sz="3400" b="0" i="0" u="none" strike="noStrike" kern="1200" cap="none" spc="0" normalizeH="0" baseline="0" noProof="0" dirty="0" smtClean="0">
                <a:ln>
                  <a:noFill/>
                </a:ln>
                <a:solidFill>
                  <a:schemeClr val="tx1"/>
                </a:solidFill>
                <a:effectLst/>
                <a:uLnTx/>
                <a:uFillTx/>
                <a:latin typeface="+mj-lt"/>
                <a:ea typeface="+mj-ea"/>
                <a:cs typeface="+mj-cs"/>
              </a:rPr>
              <a:t>(based on early oil window maturity)</a:t>
            </a:r>
          </a:p>
        </p:txBody>
      </p:sp>
      <p:sp>
        <p:nvSpPr>
          <p:cNvPr id="3" name="Rectangle 4"/>
          <p:cNvSpPr>
            <a:spLocks noChangeArrowheads="1"/>
          </p:cNvSpPr>
          <p:nvPr/>
        </p:nvSpPr>
        <p:spPr bwMode="auto">
          <a:xfrm>
            <a:off x="5705475" y="3052763"/>
            <a:ext cx="3097213" cy="3454400"/>
          </a:xfrm>
          <a:prstGeom prst="rect">
            <a:avLst/>
          </a:prstGeom>
          <a:solidFill>
            <a:srgbClr val="80FFFF"/>
          </a:solidFill>
          <a:ln w="0">
            <a:solidFill>
              <a:srgbClr val="000000"/>
            </a:solidFill>
            <a:miter lim="800000"/>
            <a:headEnd/>
            <a:tailEnd/>
          </a:ln>
        </p:spPr>
        <p:txBody>
          <a:bodyPr/>
          <a:lstStyle/>
          <a:p>
            <a:endParaRPr lang="ar-IQ"/>
          </a:p>
        </p:txBody>
      </p:sp>
      <p:sp>
        <p:nvSpPr>
          <p:cNvPr id="4" name="Rectangle 5"/>
          <p:cNvSpPr>
            <a:spLocks noChangeArrowheads="1"/>
          </p:cNvSpPr>
          <p:nvPr/>
        </p:nvSpPr>
        <p:spPr bwMode="auto">
          <a:xfrm>
            <a:off x="2909888" y="3052763"/>
            <a:ext cx="2798762" cy="3454400"/>
          </a:xfrm>
          <a:prstGeom prst="rect">
            <a:avLst/>
          </a:prstGeom>
          <a:solidFill>
            <a:srgbClr val="FFFF80"/>
          </a:solidFill>
          <a:ln w="0">
            <a:solidFill>
              <a:srgbClr val="000000"/>
            </a:solidFill>
            <a:miter lim="800000"/>
            <a:headEnd/>
            <a:tailEnd/>
          </a:ln>
        </p:spPr>
        <p:txBody>
          <a:bodyPr/>
          <a:lstStyle/>
          <a:p>
            <a:endParaRPr lang="ar-IQ"/>
          </a:p>
        </p:txBody>
      </p:sp>
      <p:sp>
        <p:nvSpPr>
          <p:cNvPr id="5" name="Rectangle 6"/>
          <p:cNvSpPr>
            <a:spLocks noChangeArrowheads="1"/>
          </p:cNvSpPr>
          <p:nvPr/>
        </p:nvSpPr>
        <p:spPr bwMode="auto">
          <a:xfrm>
            <a:off x="339725" y="3052763"/>
            <a:ext cx="2573338" cy="3454400"/>
          </a:xfrm>
          <a:prstGeom prst="rect">
            <a:avLst/>
          </a:prstGeom>
          <a:solidFill>
            <a:srgbClr val="F9D3AC"/>
          </a:solidFill>
          <a:ln w="0">
            <a:solidFill>
              <a:srgbClr val="000000"/>
            </a:solidFill>
            <a:miter lim="800000"/>
            <a:headEnd/>
            <a:tailEnd/>
          </a:ln>
        </p:spPr>
        <p:txBody>
          <a:bodyPr/>
          <a:lstStyle/>
          <a:p>
            <a:endParaRPr lang="ar-IQ"/>
          </a:p>
        </p:txBody>
      </p:sp>
      <p:sp>
        <p:nvSpPr>
          <p:cNvPr id="6" name="Rectangle 7"/>
          <p:cNvSpPr>
            <a:spLocks noChangeArrowheads="1"/>
          </p:cNvSpPr>
          <p:nvPr/>
        </p:nvSpPr>
        <p:spPr bwMode="auto">
          <a:xfrm>
            <a:off x="339725" y="1939925"/>
            <a:ext cx="8462963" cy="1116013"/>
          </a:xfrm>
          <a:prstGeom prst="rect">
            <a:avLst/>
          </a:prstGeom>
          <a:solidFill>
            <a:srgbClr val="F9D3AC"/>
          </a:solidFill>
          <a:ln w="0">
            <a:solidFill>
              <a:srgbClr val="000000"/>
            </a:solidFill>
            <a:miter lim="800000"/>
            <a:headEnd/>
            <a:tailEnd/>
          </a:ln>
        </p:spPr>
        <p:txBody>
          <a:bodyPr/>
          <a:lstStyle/>
          <a:p>
            <a:endParaRPr lang="ar-IQ"/>
          </a:p>
        </p:txBody>
      </p:sp>
      <p:sp>
        <p:nvSpPr>
          <p:cNvPr id="7" name="Rectangle 10"/>
          <p:cNvSpPr>
            <a:spLocks noChangeArrowheads="1"/>
          </p:cNvSpPr>
          <p:nvPr/>
        </p:nvSpPr>
        <p:spPr bwMode="auto">
          <a:xfrm>
            <a:off x="717550" y="1979613"/>
            <a:ext cx="1814513" cy="350837"/>
          </a:xfrm>
          <a:prstGeom prst="rect">
            <a:avLst/>
          </a:prstGeom>
          <a:noFill/>
          <a:ln w="9525">
            <a:noFill/>
            <a:miter lim="800000"/>
            <a:headEnd/>
            <a:tailEnd/>
          </a:ln>
        </p:spPr>
        <p:txBody>
          <a:bodyPr wrap="none" lIns="0" tIns="0" rIns="0" bIns="0">
            <a:spAutoFit/>
          </a:bodyPr>
          <a:lstStyle/>
          <a:p>
            <a:r>
              <a:rPr lang="en-US" sz="2300" b="1">
                <a:solidFill>
                  <a:srgbClr val="000000"/>
                </a:solidFill>
                <a:latin typeface="Arial" pitchFamily="34" charset="0"/>
              </a:rPr>
              <a:t>Hydrocarbon</a:t>
            </a:r>
            <a:endParaRPr lang="en-US" sz="6000">
              <a:latin typeface="Arial" pitchFamily="34" charset="0"/>
            </a:endParaRPr>
          </a:p>
        </p:txBody>
      </p:sp>
      <p:sp>
        <p:nvSpPr>
          <p:cNvPr id="8" name="Rectangle 11"/>
          <p:cNvSpPr>
            <a:spLocks noChangeArrowheads="1"/>
          </p:cNvSpPr>
          <p:nvPr/>
        </p:nvSpPr>
        <p:spPr bwMode="auto">
          <a:xfrm>
            <a:off x="852488" y="2308225"/>
            <a:ext cx="1538287" cy="350838"/>
          </a:xfrm>
          <a:prstGeom prst="rect">
            <a:avLst/>
          </a:prstGeom>
          <a:noFill/>
          <a:ln w="9525">
            <a:noFill/>
            <a:miter lim="800000"/>
            <a:headEnd/>
            <a:tailEnd/>
          </a:ln>
        </p:spPr>
        <p:txBody>
          <a:bodyPr wrap="none" lIns="0" tIns="0" rIns="0" bIns="0">
            <a:spAutoFit/>
          </a:bodyPr>
          <a:lstStyle/>
          <a:p>
            <a:r>
              <a:rPr lang="en-US" sz="2300" b="1">
                <a:solidFill>
                  <a:srgbClr val="000000"/>
                </a:solidFill>
                <a:latin typeface="Arial" pitchFamily="34" charset="0"/>
              </a:rPr>
              <a:t>Generation</a:t>
            </a:r>
            <a:endParaRPr lang="en-US" sz="6000">
              <a:latin typeface="Arial" pitchFamily="34" charset="0"/>
            </a:endParaRPr>
          </a:p>
        </p:txBody>
      </p:sp>
      <p:sp>
        <p:nvSpPr>
          <p:cNvPr id="9" name="Rectangle 12"/>
          <p:cNvSpPr>
            <a:spLocks noChangeArrowheads="1"/>
          </p:cNvSpPr>
          <p:nvPr/>
        </p:nvSpPr>
        <p:spPr bwMode="auto">
          <a:xfrm>
            <a:off x="1001713" y="2638425"/>
            <a:ext cx="1230312" cy="350838"/>
          </a:xfrm>
          <a:prstGeom prst="rect">
            <a:avLst/>
          </a:prstGeom>
          <a:noFill/>
          <a:ln w="9525">
            <a:noFill/>
            <a:miter lim="800000"/>
            <a:headEnd/>
            <a:tailEnd/>
          </a:ln>
        </p:spPr>
        <p:txBody>
          <a:bodyPr wrap="none" lIns="0" tIns="0" rIns="0" bIns="0">
            <a:spAutoFit/>
          </a:bodyPr>
          <a:lstStyle/>
          <a:p>
            <a:r>
              <a:rPr lang="en-US" sz="2300" b="1">
                <a:solidFill>
                  <a:srgbClr val="000000"/>
                </a:solidFill>
                <a:latin typeface="Arial" pitchFamily="34" charset="0"/>
              </a:rPr>
              <a:t>Potential</a:t>
            </a:r>
            <a:endParaRPr lang="en-US" sz="6000">
              <a:latin typeface="Arial" pitchFamily="34" charset="0"/>
            </a:endParaRPr>
          </a:p>
        </p:txBody>
      </p:sp>
      <p:sp>
        <p:nvSpPr>
          <p:cNvPr id="10" name="Rectangle 13"/>
          <p:cNvSpPr>
            <a:spLocks noChangeArrowheads="1"/>
          </p:cNvSpPr>
          <p:nvPr/>
        </p:nvSpPr>
        <p:spPr bwMode="auto">
          <a:xfrm>
            <a:off x="3205163" y="2143125"/>
            <a:ext cx="1814512" cy="350838"/>
          </a:xfrm>
          <a:prstGeom prst="rect">
            <a:avLst/>
          </a:prstGeom>
          <a:noFill/>
          <a:ln w="9525">
            <a:noFill/>
            <a:miter lim="800000"/>
            <a:headEnd/>
            <a:tailEnd/>
          </a:ln>
        </p:spPr>
        <p:txBody>
          <a:bodyPr wrap="none" lIns="0" tIns="0" rIns="0" bIns="0">
            <a:spAutoFit/>
          </a:bodyPr>
          <a:lstStyle/>
          <a:p>
            <a:r>
              <a:rPr lang="en-US" sz="2300" b="1">
                <a:solidFill>
                  <a:srgbClr val="000000"/>
                </a:solidFill>
                <a:latin typeface="Arial" pitchFamily="34" charset="0"/>
              </a:rPr>
              <a:t>TOC in Shale</a:t>
            </a:r>
            <a:endParaRPr lang="en-US" sz="6000">
              <a:latin typeface="Arial" pitchFamily="34" charset="0"/>
            </a:endParaRPr>
          </a:p>
        </p:txBody>
      </p:sp>
      <p:sp>
        <p:nvSpPr>
          <p:cNvPr id="11" name="Rectangle 14"/>
          <p:cNvSpPr>
            <a:spLocks noChangeArrowheads="1"/>
          </p:cNvSpPr>
          <p:nvPr/>
        </p:nvSpPr>
        <p:spPr bwMode="auto">
          <a:xfrm>
            <a:off x="3632200" y="2473325"/>
            <a:ext cx="939800" cy="350838"/>
          </a:xfrm>
          <a:prstGeom prst="rect">
            <a:avLst/>
          </a:prstGeom>
          <a:noFill/>
          <a:ln w="9525">
            <a:noFill/>
            <a:miter lim="800000"/>
            <a:headEnd/>
            <a:tailEnd/>
          </a:ln>
        </p:spPr>
        <p:txBody>
          <a:bodyPr wrap="none" lIns="0" tIns="0" rIns="0" bIns="0">
            <a:spAutoFit/>
          </a:bodyPr>
          <a:lstStyle/>
          <a:p>
            <a:r>
              <a:rPr lang="en-US" sz="2300" b="1" dirty="0">
                <a:solidFill>
                  <a:srgbClr val="000000"/>
                </a:solidFill>
                <a:latin typeface="Arial" pitchFamily="34" charset="0"/>
              </a:rPr>
              <a:t>(wt. %)</a:t>
            </a:r>
            <a:endParaRPr lang="en-US" sz="6000" dirty="0">
              <a:latin typeface="Arial" pitchFamily="34" charset="0"/>
            </a:endParaRPr>
          </a:p>
        </p:txBody>
      </p:sp>
      <p:sp>
        <p:nvSpPr>
          <p:cNvPr id="12" name="Rectangle 15"/>
          <p:cNvSpPr>
            <a:spLocks noChangeArrowheads="1"/>
          </p:cNvSpPr>
          <p:nvPr/>
        </p:nvSpPr>
        <p:spPr bwMode="auto">
          <a:xfrm>
            <a:off x="5842000" y="2143125"/>
            <a:ext cx="2640013" cy="350838"/>
          </a:xfrm>
          <a:prstGeom prst="rect">
            <a:avLst/>
          </a:prstGeom>
          <a:noFill/>
          <a:ln w="9525">
            <a:noFill/>
            <a:miter lim="800000"/>
            <a:headEnd/>
            <a:tailEnd/>
          </a:ln>
        </p:spPr>
        <p:txBody>
          <a:bodyPr wrap="none" lIns="0" tIns="0" rIns="0" bIns="0">
            <a:spAutoFit/>
          </a:bodyPr>
          <a:lstStyle/>
          <a:p>
            <a:r>
              <a:rPr lang="en-US" sz="2300" b="1">
                <a:solidFill>
                  <a:srgbClr val="000000"/>
                </a:solidFill>
                <a:latin typeface="Arial" pitchFamily="34" charset="0"/>
              </a:rPr>
              <a:t>TOC in Carbonates</a:t>
            </a:r>
            <a:endParaRPr lang="en-US" sz="6000">
              <a:latin typeface="Arial" pitchFamily="34" charset="0"/>
            </a:endParaRPr>
          </a:p>
        </p:txBody>
      </p:sp>
      <p:sp>
        <p:nvSpPr>
          <p:cNvPr id="13" name="Rectangle 16"/>
          <p:cNvSpPr>
            <a:spLocks noChangeArrowheads="1"/>
          </p:cNvSpPr>
          <p:nvPr/>
        </p:nvSpPr>
        <p:spPr bwMode="auto">
          <a:xfrm>
            <a:off x="6675438" y="2473325"/>
            <a:ext cx="939800" cy="350838"/>
          </a:xfrm>
          <a:prstGeom prst="rect">
            <a:avLst/>
          </a:prstGeom>
          <a:noFill/>
          <a:ln w="9525">
            <a:noFill/>
            <a:miter lim="800000"/>
            <a:headEnd/>
            <a:tailEnd/>
          </a:ln>
        </p:spPr>
        <p:txBody>
          <a:bodyPr wrap="none" lIns="0" tIns="0" rIns="0" bIns="0">
            <a:spAutoFit/>
          </a:bodyPr>
          <a:lstStyle/>
          <a:p>
            <a:r>
              <a:rPr lang="en-US" sz="2300" b="1">
                <a:solidFill>
                  <a:srgbClr val="000000"/>
                </a:solidFill>
                <a:latin typeface="Arial" pitchFamily="34" charset="0"/>
              </a:rPr>
              <a:t>(wt. %)</a:t>
            </a:r>
            <a:endParaRPr lang="en-US" sz="6000">
              <a:latin typeface="Arial" pitchFamily="34" charset="0"/>
            </a:endParaRPr>
          </a:p>
        </p:txBody>
      </p:sp>
      <p:sp>
        <p:nvSpPr>
          <p:cNvPr id="14" name="Rectangle 17"/>
          <p:cNvSpPr>
            <a:spLocks noChangeArrowheads="1"/>
          </p:cNvSpPr>
          <p:nvPr/>
        </p:nvSpPr>
        <p:spPr bwMode="auto">
          <a:xfrm>
            <a:off x="1058863" y="3201988"/>
            <a:ext cx="615950"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Poor</a:t>
            </a:r>
            <a:endParaRPr lang="en-US" sz="6000">
              <a:latin typeface="Arial" pitchFamily="34" charset="0"/>
            </a:endParaRPr>
          </a:p>
        </p:txBody>
      </p:sp>
      <p:sp>
        <p:nvSpPr>
          <p:cNvPr id="15" name="Rectangle 18"/>
          <p:cNvSpPr>
            <a:spLocks noChangeArrowheads="1"/>
          </p:cNvSpPr>
          <p:nvPr/>
        </p:nvSpPr>
        <p:spPr bwMode="auto">
          <a:xfrm>
            <a:off x="1058863" y="3857625"/>
            <a:ext cx="501650"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Fair</a:t>
            </a:r>
            <a:endParaRPr lang="en-US" sz="6000">
              <a:latin typeface="Arial" pitchFamily="34" charset="0"/>
            </a:endParaRPr>
          </a:p>
        </p:txBody>
      </p:sp>
      <p:sp>
        <p:nvSpPr>
          <p:cNvPr id="16" name="Rectangle 19"/>
          <p:cNvSpPr>
            <a:spLocks noChangeArrowheads="1"/>
          </p:cNvSpPr>
          <p:nvPr/>
        </p:nvSpPr>
        <p:spPr bwMode="auto">
          <a:xfrm>
            <a:off x="1058863" y="4516438"/>
            <a:ext cx="712787"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Good</a:t>
            </a:r>
            <a:endParaRPr lang="en-US" sz="6000">
              <a:latin typeface="Arial" pitchFamily="34" charset="0"/>
            </a:endParaRPr>
          </a:p>
        </p:txBody>
      </p:sp>
      <p:sp>
        <p:nvSpPr>
          <p:cNvPr id="17" name="Rectangle 20"/>
          <p:cNvSpPr>
            <a:spLocks noChangeArrowheads="1"/>
          </p:cNvSpPr>
          <p:nvPr/>
        </p:nvSpPr>
        <p:spPr bwMode="auto">
          <a:xfrm>
            <a:off x="1058863" y="5172075"/>
            <a:ext cx="1393825"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Very Good</a:t>
            </a:r>
            <a:endParaRPr lang="en-US" sz="6000">
              <a:latin typeface="Arial" pitchFamily="34" charset="0"/>
            </a:endParaRPr>
          </a:p>
        </p:txBody>
      </p:sp>
      <p:sp>
        <p:nvSpPr>
          <p:cNvPr id="18" name="Rectangle 21"/>
          <p:cNvSpPr>
            <a:spLocks noChangeArrowheads="1"/>
          </p:cNvSpPr>
          <p:nvPr/>
        </p:nvSpPr>
        <p:spPr bwMode="auto">
          <a:xfrm>
            <a:off x="1058863" y="5830888"/>
            <a:ext cx="1184275"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Excellent</a:t>
            </a:r>
            <a:endParaRPr lang="en-US" sz="6000">
              <a:latin typeface="Arial" pitchFamily="34" charset="0"/>
            </a:endParaRPr>
          </a:p>
        </p:txBody>
      </p:sp>
      <p:sp>
        <p:nvSpPr>
          <p:cNvPr id="19" name="Rectangle 22"/>
          <p:cNvSpPr>
            <a:spLocks noChangeArrowheads="1"/>
          </p:cNvSpPr>
          <p:nvPr/>
        </p:nvSpPr>
        <p:spPr bwMode="auto">
          <a:xfrm>
            <a:off x="3665538" y="3241675"/>
            <a:ext cx="906462" cy="350838"/>
          </a:xfrm>
          <a:prstGeom prst="rect">
            <a:avLst/>
          </a:prstGeom>
          <a:noFill/>
          <a:ln w="9525">
            <a:noFill/>
            <a:miter lim="800000"/>
            <a:headEnd/>
            <a:tailEnd/>
          </a:ln>
        </p:spPr>
        <p:txBody>
          <a:bodyPr wrap="none" lIns="0" tIns="0" rIns="0" bIns="0">
            <a:spAutoFit/>
          </a:bodyPr>
          <a:lstStyle/>
          <a:p>
            <a:r>
              <a:rPr lang="en-US" sz="2300" dirty="0">
                <a:solidFill>
                  <a:srgbClr val="000000"/>
                </a:solidFill>
                <a:latin typeface="Arial" pitchFamily="34" charset="0"/>
              </a:rPr>
              <a:t>0.0-0.5</a:t>
            </a:r>
            <a:endParaRPr lang="en-US" sz="6000" dirty="0">
              <a:latin typeface="Arial" pitchFamily="34" charset="0"/>
            </a:endParaRPr>
          </a:p>
        </p:txBody>
      </p:sp>
      <p:sp>
        <p:nvSpPr>
          <p:cNvPr id="20" name="Rectangle 23"/>
          <p:cNvSpPr>
            <a:spLocks noChangeArrowheads="1"/>
          </p:cNvSpPr>
          <p:nvPr/>
        </p:nvSpPr>
        <p:spPr bwMode="auto">
          <a:xfrm>
            <a:off x="3665538" y="3900488"/>
            <a:ext cx="906462"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0.5-1.0</a:t>
            </a:r>
            <a:endParaRPr lang="en-US" sz="6000">
              <a:latin typeface="Arial" pitchFamily="34" charset="0"/>
            </a:endParaRPr>
          </a:p>
        </p:txBody>
      </p:sp>
      <p:sp>
        <p:nvSpPr>
          <p:cNvPr id="21" name="Rectangle 24"/>
          <p:cNvSpPr>
            <a:spLocks noChangeArrowheads="1"/>
          </p:cNvSpPr>
          <p:nvPr/>
        </p:nvSpPr>
        <p:spPr bwMode="auto">
          <a:xfrm>
            <a:off x="3665538" y="4556125"/>
            <a:ext cx="906462"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1.0-2.0</a:t>
            </a:r>
            <a:endParaRPr lang="en-US" sz="6000">
              <a:latin typeface="Arial" pitchFamily="34" charset="0"/>
            </a:endParaRPr>
          </a:p>
        </p:txBody>
      </p:sp>
      <p:sp>
        <p:nvSpPr>
          <p:cNvPr id="22" name="Rectangle 25"/>
          <p:cNvSpPr>
            <a:spLocks noChangeArrowheads="1"/>
          </p:cNvSpPr>
          <p:nvPr/>
        </p:nvSpPr>
        <p:spPr bwMode="auto">
          <a:xfrm>
            <a:off x="3665538" y="5214938"/>
            <a:ext cx="906462"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2.0-5.0</a:t>
            </a:r>
            <a:endParaRPr lang="en-US" sz="6000">
              <a:latin typeface="Arial" pitchFamily="34" charset="0"/>
            </a:endParaRPr>
          </a:p>
        </p:txBody>
      </p:sp>
      <p:sp>
        <p:nvSpPr>
          <p:cNvPr id="23" name="Rectangle 26"/>
          <p:cNvSpPr>
            <a:spLocks noChangeArrowheads="1"/>
          </p:cNvSpPr>
          <p:nvPr/>
        </p:nvSpPr>
        <p:spPr bwMode="auto">
          <a:xfrm>
            <a:off x="3830638" y="5873750"/>
            <a:ext cx="574675"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&gt;5.0</a:t>
            </a:r>
            <a:endParaRPr lang="en-US" sz="6000">
              <a:latin typeface="Arial" pitchFamily="34" charset="0"/>
            </a:endParaRPr>
          </a:p>
        </p:txBody>
      </p:sp>
      <p:sp>
        <p:nvSpPr>
          <p:cNvPr id="24" name="Rectangle 27"/>
          <p:cNvSpPr>
            <a:spLocks noChangeArrowheads="1"/>
          </p:cNvSpPr>
          <p:nvPr/>
        </p:nvSpPr>
        <p:spPr bwMode="auto">
          <a:xfrm>
            <a:off x="6711950" y="3241675"/>
            <a:ext cx="906463"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0.0-0.2</a:t>
            </a:r>
            <a:endParaRPr lang="en-US" sz="6000">
              <a:latin typeface="Arial" pitchFamily="34" charset="0"/>
            </a:endParaRPr>
          </a:p>
        </p:txBody>
      </p:sp>
      <p:sp>
        <p:nvSpPr>
          <p:cNvPr id="25" name="Rectangle 28"/>
          <p:cNvSpPr>
            <a:spLocks noChangeArrowheads="1"/>
          </p:cNvSpPr>
          <p:nvPr/>
        </p:nvSpPr>
        <p:spPr bwMode="auto">
          <a:xfrm>
            <a:off x="6711950" y="3900488"/>
            <a:ext cx="906463"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0.2-0.5</a:t>
            </a:r>
            <a:endParaRPr lang="en-US" sz="6000">
              <a:latin typeface="Arial" pitchFamily="34" charset="0"/>
            </a:endParaRPr>
          </a:p>
        </p:txBody>
      </p:sp>
      <p:sp>
        <p:nvSpPr>
          <p:cNvPr id="26" name="Rectangle 29"/>
          <p:cNvSpPr>
            <a:spLocks noChangeArrowheads="1"/>
          </p:cNvSpPr>
          <p:nvPr/>
        </p:nvSpPr>
        <p:spPr bwMode="auto">
          <a:xfrm>
            <a:off x="6711950" y="4559300"/>
            <a:ext cx="906463"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0.5-1.0</a:t>
            </a:r>
            <a:endParaRPr lang="en-US" sz="6000">
              <a:latin typeface="Arial" pitchFamily="34" charset="0"/>
            </a:endParaRPr>
          </a:p>
        </p:txBody>
      </p:sp>
      <p:sp>
        <p:nvSpPr>
          <p:cNvPr id="27" name="Rectangle 30"/>
          <p:cNvSpPr>
            <a:spLocks noChangeArrowheads="1"/>
          </p:cNvSpPr>
          <p:nvPr/>
        </p:nvSpPr>
        <p:spPr bwMode="auto">
          <a:xfrm>
            <a:off x="6711950" y="5214938"/>
            <a:ext cx="906463" cy="350837"/>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1.0-2.0</a:t>
            </a:r>
            <a:endParaRPr lang="en-US" sz="6000">
              <a:latin typeface="Arial" pitchFamily="34" charset="0"/>
            </a:endParaRPr>
          </a:p>
        </p:txBody>
      </p:sp>
      <p:sp>
        <p:nvSpPr>
          <p:cNvPr id="28" name="Rectangle 31"/>
          <p:cNvSpPr>
            <a:spLocks noChangeArrowheads="1"/>
          </p:cNvSpPr>
          <p:nvPr/>
        </p:nvSpPr>
        <p:spPr bwMode="auto">
          <a:xfrm>
            <a:off x="6872288" y="5873750"/>
            <a:ext cx="574675" cy="350838"/>
          </a:xfrm>
          <a:prstGeom prst="rect">
            <a:avLst/>
          </a:prstGeom>
          <a:noFill/>
          <a:ln w="9525">
            <a:noFill/>
            <a:miter lim="800000"/>
            <a:headEnd/>
            <a:tailEnd/>
          </a:ln>
        </p:spPr>
        <p:txBody>
          <a:bodyPr wrap="none" lIns="0" tIns="0" rIns="0" bIns="0">
            <a:spAutoFit/>
          </a:bodyPr>
          <a:lstStyle/>
          <a:p>
            <a:r>
              <a:rPr lang="en-US" sz="2300">
                <a:solidFill>
                  <a:srgbClr val="000000"/>
                </a:solidFill>
                <a:latin typeface="Arial" pitchFamily="34" charset="0"/>
              </a:rPr>
              <a:t>&gt;2.0</a:t>
            </a:r>
            <a:endParaRPr lang="en-US" sz="6000">
              <a:latin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620000" cy="1219200"/>
          </a:xfrm>
        </p:spPr>
        <p:txBody>
          <a:bodyPr/>
          <a:lstStyle/>
          <a:p>
            <a:r>
              <a:rPr lang="en-US" sz="3200" dirty="0" smtClean="0"/>
              <a:t>2. </a:t>
            </a:r>
            <a:r>
              <a:rPr lang="en-US" sz="3200" dirty="0" err="1" smtClean="0"/>
              <a:t>Kerogen</a:t>
            </a:r>
            <a:r>
              <a:rPr lang="en-US" sz="3200" dirty="0" smtClean="0"/>
              <a:t> of Organic Matter:</a:t>
            </a:r>
            <a:r>
              <a:rPr lang="en-US" dirty="0" smtClean="0"/>
              <a:t/>
            </a:r>
            <a:br>
              <a:rPr lang="en-US" dirty="0" smtClean="0"/>
            </a:br>
            <a:endParaRPr lang="ar-IQ" dirty="0"/>
          </a:p>
        </p:txBody>
      </p:sp>
      <p:sp>
        <p:nvSpPr>
          <p:cNvPr id="3" name="Text Placeholder 2"/>
          <p:cNvSpPr>
            <a:spLocks noGrp="1"/>
          </p:cNvSpPr>
          <p:nvPr>
            <p:ph type="body" idx="1"/>
          </p:nvPr>
        </p:nvSpPr>
        <p:spPr>
          <a:xfrm>
            <a:off x="457200" y="1447800"/>
            <a:ext cx="8305800" cy="4648200"/>
          </a:xfrm>
        </p:spPr>
        <p:txBody>
          <a:bodyPr>
            <a:normAutofit/>
          </a:bodyPr>
          <a:lstStyle/>
          <a:p>
            <a:pPr algn="just" rtl="0"/>
            <a:r>
              <a:rPr lang="en-US" b="1" dirty="0" smtClean="0"/>
              <a:t>Organic Matter can be divided into two components:</a:t>
            </a:r>
          </a:p>
          <a:p>
            <a:pPr algn="just" rtl="0"/>
            <a:r>
              <a:rPr lang="en-US" b="1" dirty="0" smtClean="0"/>
              <a:t>Bitumen, which is composed of compounds that are soluble in organic solvents, and </a:t>
            </a:r>
            <a:r>
              <a:rPr lang="en-US" b="1" dirty="0" err="1" smtClean="0"/>
              <a:t>kerogen</a:t>
            </a:r>
            <a:r>
              <a:rPr lang="en-US" b="1" dirty="0" smtClean="0"/>
              <a:t>, the insoluble components. Bitumen or extractable organic matter includes the indigenous aliphatic, aromatic, and N-S-O compounds, including migrated hydrocarbons generated from elsewhere within the sedimentary sequence. The proportion of the original organic matter which is </a:t>
            </a:r>
            <a:r>
              <a:rPr lang="en-US" b="1" dirty="0" err="1" smtClean="0"/>
              <a:t>kerogen</a:t>
            </a:r>
            <a:r>
              <a:rPr lang="en-US" b="1" dirty="0" smtClean="0"/>
              <a:t> is commonly high, about 85-90% in </a:t>
            </a:r>
            <a:r>
              <a:rPr lang="en-US" b="1" dirty="0" err="1" smtClean="0"/>
              <a:t>shales</a:t>
            </a:r>
            <a:r>
              <a:rPr lang="en-US" b="1" dirty="0" smtClean="0"/>
              <a:t> (</a:t>
            </a:r>
            <a:r>
              <a:rPr lang="en-US" b="1" dirty="0" err="1" smtClean="0"/>
              <a:t>Gluyas</a:t>
            </a:r>
            <a:r>
              <a:rPr lang="en-US" b="1" dirty="0" smtClean="0"/>
              <a:t> and </a:t>
            </a:r>
            <a:r>
              <a:rPr lang="en-US" b="1" dirty="0" err="1" smtClean="0"/>
              <a:t>Swarbrick</a:t>
            </a:r>
            <a:r>
              <a:rPr lang="en-US" b="1" dirty="0" smtClean="0"/>
              <a:t>, 2005). </a:t>
            </a:r>
            <a:r>
              <a:rPr lang="en-US" b="1" dirty="0" err="1" smtClean="0"/>
              <a:t>Kerogen</a:t>
            </a:r>
            <a:r>
              <a:rPr lang="en-US" b="1" dirty="0" smtClean="0"/>
              <a:t> is the most abundant organic component on earth (Brooks et al., 1987)</a:t>
            </a:r>
            <a:r>
              <a:rPr lang="en-US" dirty="0" smtClean="0"/>
              <a:t> </a:t>
            </a:r>
            <a:r>
              <a:rPr lang="en-US" b="1" dirty="0" smtClean="0"/>
              <a:t>and is the term used for a set of complex organic compounds, the composition depends on the original organic source. </a:t>
            </a:r>
            <a:r>
              <a:rPr lang="en-US" b="1" dirty="0" err="1" smtClean="0"/>
              <a:t>Kerogen</a:t>
            </a:r>
            <a:r>
              <a:rPr lang="en-US" b="1" dirty="0" smtClean="0"/>
              <a:t> is composed of varying proportions of C, H and O. such elemental data for </a:t>
            </a:r>
            <a:r>
              <a:rPr lang="en-US" b="1" dirty="0" err="1" smtClean="0"/>
              <a:t>kerogen</a:t>
            </a:r>
            <a:r>
              <a:rPr lang="en-US" b="1" dirty="0" smtClean="0"/>
              <a:t> can be displayed on a diagram first developed by Van </a:t>
            </a:r>
            <a:r>
              <a:rPr lang="en-US" b="1" dirty="0" err="1" smtClean="0"/>
              <a:t>Krevelen</a:t>
            </a:r>
            <a:r>
              <a:rPr lang="en-US" b="1" dirty="0" smtClean="0"/>
              <a:t> in 1961.</a:t>
            </a:r>
          </a:p>
          <a:p>
            <a:pPr algn="just" rtl="0"/>
            <a:endParaRPr lang="ar-IQ" b="1"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duotone>
              <a:prstClr val="black"/>
              <a:schemeClr val="accent4">
                <a:tint val="45000"/>
                <a:satMod val="400000"/>
              </a:schemeClr>
            </a:duotone>
          </a:blip>
          <a:srcRect/>
          <a:stretch>
            <a:fillRect/>
          </a:stretch>
        </p:blipFill>
        <p:spPr bwMode="auto">
          <a:xfrm>
            <a:off x="457200" y="152400"/>
            <a:ext cx="82296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438400" y="1752600"/>
            <a:ext cx="4572000" cy="4152900"/>
          </a:xfrm>
          <a:prstGeom prst="rect">
            <a:avLst/>
          </a:prstGeom>
          <a:noFill/>
          <a:ln w="9525">
            <a:noFill/>
            <a:miter lim="800000"/>
            <a:headEnd/>
            <a:tailEnd/>
          </a:ln>
        </p:spPr>
      </p:pic>
      <p:sp>
        <p:nvSpPr>
          <p:cNvPr id="3" name="Rectangle 2"/>
          <p:cNvSpPr/>
          <p:nvPr/>
        </p:nvSpPr>
        <p:spPr>
          <a:xfrm>
            <a:off x="381000" y="381000"/>
            <a:ext cx="8763000" cy="923330"/>
          </a:xfrm>
          <a:prstGeom prst="rect">
            <a:avLst/>
          </a:prstGeom>
        </p:spPr>
        <p:txBody>
          <a:bodyPr wrap="square">
            <a:spAutoFit/>
          </a:bodyPr>
          <a:lstStyle/>
          <a:p>
            <a:r>
              <a:rPr lang="ar-IQ" dirty="0" smtClean="0"/>
              <a:t>يعرف الكيروجين بأنه مادة عضوية ذات وزن جزيئي كبير، لا يذوب  في المذير المذيبات العضوية الشائعة(البنزين، الميثانول، تلوين، مثلين كلورايد وغيرها) وبالحوامض غير المؤكسدة(الهيدروكلويك، الهيدروفلوريك) ويتألف من بقايا الأحياء المجهرية والعوالق الحيوانية والنباتية.</a:t>
            </a:r>
            <a:endParaRPr lang="ar-IQ"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marL="0" indent="0" algn="just">
              <a:buNone/>
            </a:pPr>
            <a:r>
              <a:rPr lang="ar-IQ" sz="2000" dirty="0" smtClean="0"/>
              <a:t>     توجد المواد العضوية في الرسوبيات عامة على شكل </a:t>
            </a:r>
            <a:r>
              <a:rPr lang="ar-IQ" sz="2000" b="1" dirty="0" smtClean="0"/>
              <a:t>ترسبات من الفحم الحجري</a:t>
            </a:r>
            <a:r>
              <a:rPr lang="ar-IQ" sz="2000" dirty="0" smtClean="0"/>
              <a:t> او على شكل </a:t>
            </a:r>
            <a:r>
              <a:rPr lang="ar-IQ" sz="2000" b="1" dirty="0" smtClean="0"/>
              <a:t>تجمعات نفطية سائلة متحركة </a:t>
            </a:r>
            <a:r>
              <a:rPr lang="ar-IQ" sz="2000" dirty="0" smtClean="0"/>
              <a:t>عند توفر الظروف البيئية الملائمة للنشؤ، ولكن باغلب الحالات </a:t>
            </a:r>
            <a:r>
              <a:rPr lang="ar-IQ" sz="2000" b="1" dirty="0" smtClean="0"/>
              <a:t>بشكل مواد عضوية متداخلة في انواع الصخور الرسوبية </a:t>
            </a:r>
            <a:r>
              <a:rPr lang="ar-IQ" sz="2000" dirty="0" smtClean="0"/>
              <a:t>بصورة عامة تكون المواد العضوية من اصل طحالب بحرية، ابواغ وحبوب الطلع واصماغ وشحوم وادمات نباتية مؤهلة لانتاج النفط لكونها تحتوي على الليبيد والبروتين المحتويان على نسبة عالية من ذرات الهيدروجين بينما تكون الجزيئات الخشبية والسيلولوزية مؤهلة لانتاج الغاز لكونها تحتوي على الهيومين ذو النسبة الواطئة من ذرات الهيدروجين. وان نسبة المادة العضوية في الرسوبيات اذا زادت عن </a:t>
            </a:r>
            <a:r>
              <a:rPr lang="en-US" sz="2000" dirty="0" smtClean="0"/>
              <a:t>%0.5</a:t>
            </a:r>
            <a:r>
              <a:rPr lang="ar-IQ" sz="2000" dirty="0" smtClean="0"/>
              <a:t> وحصلت على الظروف الجيولوجية الملائمة من درجة الحرارة وتكسر المادة العضوية بمعزل عن الاوكسجين يمكنها اعطاء كمية من النفط او الغاز تكون نسبة النفط المتكون الى مجمل المادة العضوية لا تزيد عن </a:t>
            </a:r>
            <a:r>
              <a:rPr lang="en-US" sz="2000" dirty="0" smtClean="0"/>
              <a:t>%15</a:t>
            </a:r>
            <a:r>
              <a:rPr lang="ar-IQ" sz="2000" dirty="0" smtClean="0"/>
              <a:t>.</a:t>
            </a:r>
            <a:endParaRPr lang="ar-IQ" sz="2000" dirty="0"/>
          </a:p>
        </p:txBody>
      </p:sp>
    </p:spTree>
    <p:extLst>
      <p:ext uri="{BB962C8B-B14F-4D97-AF65-F5344CB8AC3E}">
        <p14:creationId xmlns:p14="http://schemas.microsoft.com/office/powerpoint/2010/main" val="394196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marL="0" indent="0" algn="just">
              <a:buNone/>
            </a:pPr>
            <a:r>
              <a:rPr lang="ar-IQ" dirty="0" smtClean="0"/>
              <a:t>     </a:t>
            </a:r>
            <a:r>
              <a:rPr lang="ar-IQ" sz="2000" dirty="0" smtClean="0"/>
              <a:t>لقد جرت في الدراسات النفطية تقسيمات عدة لانواع المواد العضوية الرسوبية احد هذه التقسيمات تعتمد على المواد ذات الشكل التركيبي المنتظم البرية المنشأ (الابواغ وحبوب الطلع) والبحرية الموطن(متكيسات ذاوت السوطين والاكريتارك) ومواد عضوية اخرى لتوضيح البيئة القديمة التي ترسبت منها هذه المواد.</a:t>
            </a:r>
          </a:p>
          <a:p>
            <a:pPr marL="0" indent="0" algn="just">
              <a:buNone/>
            </a:pPr>
            <a:endParaRPr lang="ar-IQ" sz="2000" dirty="0" smtClean="0"/>
          </a:p>
          <a:p>
            <a:pPr marL="0" indent="0" algn="just">
              <a:buNone/>
            </a:pPr>
            <a:r>
              <a:rPr lang="ar-IQ" sz="2000" dirty="0" smtClean="0"/>
              <a:t>     اما الاتجاه الاخر في تقسيم هذه المواد فقد اعتمد على مجاميع الرسوبية وطبيعة تأثرها بالمتغيرات الجيولوجية ودرجة نضوجها العضوية لتحديد احتمالات نشؤ النفط او الغاز. ان المواد العضوية العديمة الشكل التركيبي تحت المجهر تكون مؤهلة لانتاج كمية عالية من النفط خاصة اذا تم التاكد من كونها من اصل طحلبي بواسطة الفحص بالاستشعاع الضوئي(</a:t>
            </a:r>
            <a:r>
              <a:rPr lang="en-US" sz="2000" dirty="0" smtClean="0"/>
              <a:t>Flourescence microscopy</a:t>
            </a:r>
            <a:r>
              <a:rPr lang="ar-IQ" sz="2000" dirty="0" smtClean="0"/>
              <a:t>) تحت المجهر، اما المواد العضوية الرسوبية التي تحتوي الجزيئات ذات الشكل والتركيبي المنتظم مثل السبورات وحبوب الطلع والمتكيسات . . . الخ فتكون مؤهلة لانتاج قليل من النفط او الغاز بين طبقاتها الصخرية وتكون المواد العضوية الداكنه قد فقدت طاقتها لانتاج النفط او الغاز بفعل العرض للحرارة الارضية باكثر من </a:t>
            </a:r>
            <a:r>
              <a:rPr lang="en-US" sz="2000" dirty="0" smtClean="0"/>
              <a:t>150˚C</a:t>
            </a:r>
            <a:r>
              <a:rPr lang="ar-IQ" sz="2000" dirty="0" smtClean="0"/>
              <a:t> .</a:t>
            </a:r>
            <a:endParaRPr lang="ar-IQ" sz="2000" dirty="0"/>
          </a:p>
        </p:txBody>
      </p:sp>
    </p:spTree>
    <p:extLst>
      <p:ext uri="{BB962C8B-B14F-4D97-AF65-F5344CB8AC3E}">
        <p14:creationId xmlns:p14="http://schemas.microsoft.com/office/powerpoint/2010/main" val="1424484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143000"/>
          </a:xfrm>
        </p:spPr>
        <p:txBody>
          <a:bodyPr/>
          <a:lstStyle/>
          <a:p>
            <a:r>
              <a:rPr lang="en-US" dirty="0" err="1" smtClean="0"/>
              <a:t>Kerogen</a:t>
            </a:r>
            <a:r>
              <a:rPr lang="en-US" dirty="0" smtClean="0"/>
              <a:t> Type</a:t>
            </a:r>
            <a:endParaRPr lang="ar-IQ" dirty="0"/>
          </a:p>
        </p:txBody>
      </p:sp>
      <p:sp>
        <p:nvSpPr>
          <p:cNvPr id="3" name="Text Placeholder 2"/>
          <p:cNvSpPr>
            <a:spLocks noGrp="1"/>
          </p:cNvSpPr>
          <p:nvPr>
            <p:ph type="body" idx="1"/>
          </p:nvPr>
        </p:nvSpPr>
        <p:spPr>
          <a:xfrm>
            <a:off x="990600" y="2209800"/>
            <a:ext cx="7924800" cy="4419600"/>
          </a:xfrm>
        </p:spPr>
        <p:txBody>
          <a:bodyPr>
            <a:noAutofit/>
          </a:bodyPr>
          <a:lstStyle/>
          <a:p>
            <a:pPr algn="just" rtl="0"/>
            <a:r>
              <a:rPr lang="en-US" b="1" dirty="0" smtClean="0"/>
              <a:t>Conventionally, </a:t>
            </a:r>
            <a:r>
              <a:rPr lang="en-US" b="1" dirty="0" err="1" smtClean="0"/>
              <a:t>kerogen</a:t>
            </a:r>
            <a:r>
              <a:rPr lang="en-US" b="1" dirty="0" smtClean="0"/>
              <a:t> is subdivided into four main "types" on the basis of </a:t>
            </a:r>
            <a:r>
              <a:rPr lang="en-US" b="1" dirty="0" err="1" smtClean="0"/>
              <a:t>maceral</a:t>
            </a:r>
            <a:r>
              <a:rPr lang="en-US" b="1" dirty="0" smtClean="0"/>
              <a:t> content, that is, original organic source material. The main </a:t>
            </a:r>
            <a:r>
              <a:rPr lang="en-US" b="1" dirty="0" err="1" smtClean="0"/>
              <a:t>maceral</a:t>
            </a:r>
            <a:r>
              <a:rPr lang="en-US" b="1" dirty="0" smtClean="0"/>
              <a:t> groups are </a:t>
            </a:r>
            <a:r>
              <a:rPr lang="en-US" b="1" dirty="0" err="1" smtClean="0"/>
              <a:t>liptinite</a:t>
            </a:r>
            <a:r>
              <a:rPr lang="en-US" b="1" dirty="0" smtClean="0"/>
              <a:t>, </a:t>
            </a:r>
            <a:r>
              <a:rPr lang="en-US" b="1" dirty="0" err="1" smtClean="0"/>
              <a:t>exinite</a:t>
            </a:r>
            <a:r>
              <a:rPr lang="en-US" b="1" dirty="0" smtClean="0"/>
              <a:t>, vitrinite, and </a:t>
            </a:r>
            <a:r>
              <a:rPr lang="en-US" b="1" dirty="0" err="1" smtClean="0"/>
              <a:t>inertinite</a:t>
            </a:r>
            <a:r>
              <a:rPr lang="en-US" b="1" dirty="0" smtClean="0"/>
              <a:t>. The </a:t>
            </a:r>
            <a:r>
              <a:rPr lang="en-US" b="1" dirty="0" err="1" smtClean="0"/>
              <a:t>kerogen</a:t>
            </a:r>
            <a:r>
              <a:rPr lang="en-US" b="1" dirty="0" smtClean="0"/>
              <a:t> types present in a source rock can be recognized on the basis of optical properties such as color, fluorescence, and reflectance.</a:t>
            </a:r>
          </a:p>
          <a:p>
            <a:pPr lvl="0" algn="just" rtl="0"/>
            <a:r>
              <a:rPr lang="en-US" b="1" dirty="0" smtClean="0"/>
              <a:t>Type-I </a:t>
            </a:r>
            <a:r>
              <a:rPr lang="en-US" b="1" dirty="0" err="1" smtClean="0"/>
              <a:t>kerogen</a:t>
            </a:r>
            <a:r>
              <a:rPr lang="en-US" b="1" dirty="0" smtClean="0"/>
              <a:t> (</a:t>
            </a:r>
            <a:r>
              <a:rPr lang="en-US" b="1" dirty="0" err="1" smtClean="0"/>
              <a:t>liptinite</a:t>
            </a:r>
            <a:r>
              <a:rPr lang="en-US" b="1" dirty="0" smtClean="0"/>
              <a:t>) has a high hydrogen to carbon ratio (≥ 0.5) but a low oxygen to carbon ratio (&lt;0.1) and the potential for oil and gas is high. It is oil-prone, with a high yield (up to 80%). It is derived mainly from an algal source, rich in lipids, which is formed in </a:t>
            </a:r>
            <a:r>
              <a:rPr lang="en-US" b="1" dirty="0" err="1" smtClean="0"/>
              <a:t>lacustrine</a:t>
            </a:r>
            <a:r>
              <a:rPr lang="en-US" b="1" dirty="0" smtClean="0"/>
              <a:t> and/or </a:t>
            </a:r>
            <a:r>
              <a:rPr lang="en-US" b="1" dirty="0" err="1" smtClean="0"/>
              <a:t>lagoonal</a:t>
            </a:r>
            <a:r>
              <a:rPr lang="en-US" b="1" dirty="0" smtClean="0"/>
              <a:t> environments. </a:t>
            </a:r>
            <a:r>
              <a:rPr lang="en-US" b="1" dirty="0" err="1" smtClean="0"/>
              <a:t>Liptinite</a:t>
            </a:r>
            <a:r>
              <a:rPr lang="en-US" b="1" dirty="0" smtClean="0"/>
              <a:t> fluoresces under </a:t>
            </a:r>
            <a:r>
              <a:rPr lang="en-US" b="1" dirty="0" err="1" smtClean="0"/>
              <a:t>UltraViolet</a:t>
            </a:r>
            <a:r>
              <a:rPr lang="en-US" b="1" dirty="0" smtClean="0"/>
              <a:t> (UV) light. Type I </a:t>
            </a:r>
            <a:r>
              <a:rPr lang="en-US" b="1" dirty="0" err="1" smtClean="0"/>
              <a:t>kerogen</a:t>
            </a:r>
            <a:r>
              <a:rPr lang="en-US" b="1" dirty="0" smtClean="0"/>
              <a:t> is relatively rare.</a:t>
            </a:r>
          </a:p>
          <a:p>
            <a:endParaRPr lang="ar-IQ"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685800"/>
            <a:ext cx="8001000" cy="5715000"/>
          </a:xfrm>
        </p:spPr>
        <p:txBody>
          <a:bodyPr>
            <a:normAutofit lnSpcReduction="10000"/>
          </a:bodyPr>
          <a:lstStyle/>
          <a:p>
            <a:pPr lvl="0" algn="just" rtl="0"/>
            <a:r>
              <a:rPr lang="en-US" b="1" dirty="0" smtClean="0"/>
              <a:t>Type-II </a:t>
            </a:r>
            <a:r>
              <a:rPr lang="en-US" b="1" dirty="0" err="1" smtClean="0"/>
              <a:t>Kerogen</a:t>
            </a:r>
            <a:r>
              <a:rPr lang="en-US" b="1" dirty="0" smtClean="0"/>
              <a:t> (</a:t>
            </a:r>
            <a:r>
              <a:rPr lang="en-US" b="1" dirty="0" err="1" smtClean="0"/>
              <a:t>Exinite</a:t>
            </a:r>
            <a:r>
              <a:rPr lang="en-US" b="1" dirty="0" smtClean="0"/>
              <a:t>) has intermediate hydrogen to carbon and oxygen to carbon ratios. It is oil-and gas prone, with yields of 40-60%. The source is mainly membranous plant debris (spores, pollen, and cuticle), and phytoplankton and bacterial microorganisms in marine sediment with medium to high sulfur content. The presence of sulfur influences the timing and rate of </a:t>
            </a:r>
            <a:r>
              <a:rPr lang="en-US" b="1" dirty="0" err="1" smtClean="0"/>
              <a:t>kerogen</a:t>
            </a:r>
            <a:r>
              <a:rPr lang="en-US" b="1" dirty="0" smtClean="0"/>
              <a:t> maturation. </a:t>
            </a:r>
            <a:r>
              <a:rPr lang="en-US" b="1" dirty="0" err="1" smtClean="0"/>
              <a:t>Exinite</a:t>
            </a:r>
            <a:r>
              <a:rPr lang="en-US" b="1" dirty="0" smtClean="0"/>
              <a:t> fluoresces under UV light. Type II </a:t>
            </a:r>
            <a:r>
              <a:rPr lang="en-US" b="1" dirty="0" err="1" smtClean="0"/>
              <a:t>kerogen</a:t>
            </a:r>
            <a:r>
              <a:rPr lang="en-US" b="1" dirty="0" smtClean="0"/>
              <a:t> are the most abundant.</a:t>
            </a:r>
          </a:p>
          <a:p>
            <a:pPr lvl="0" algn="just" rtl="0"/>
            <a:r>
              <a:rPr lang="en-US" b="1" dirty="0" smtClean="0"/>
              <a:t>Type- III </a:t>
            </a:r>
            <a:r>
              <a:rPr lang="en-US" b="1" dirty="0" err="1" smtClean="0"/>
              <a:t>kerogen</a:t>
            </a:r>
            <a:r>
              <a:rPr lang="en-US" b="1" dirty="0" smtClean="0"/>
              <a:t> (Vitrinite) has a low ratio of hydrogen (&lt;1.0) and high ratio (&gt;0.2 or 0.3) of oxygen relative to carbon, and therefore forms a low yield </a:t>
            </a:r>
            <a:r>
              <a:rPr lang="en-US" b="1" dirty="0" err="1" smtClean="0"/>
              <a:t>kerogen</a:t>
            </a:r>
            <a:r>
              <a:rPr lang="en-US" b="1" dirty="0" smtClean="0"/>
              <a:t>, principally generating gas. The primary source is terrestrial higher plant debris found in coals or coaly sediments. Vitrinite dose not fluoresce under UV light, however it is increasingly reflective at higher levels of maturity and therefore can be used as an indicator of source rocks maturity.</a:t>
            </a:r>
          </a:p>
          <a:p>
            <a:pPr lvl="0" algn="just"/>
            <a:r>
              <a:rPr lang="en-US" dirty="0" smtClean="0"/>
              <a:t> </a:t>
            </a:r>
            <a:r>
              <a:rPr lang="en-US" b="1" dirty="0" smtClean="0"/>
              <a:t>Type-IV </a:t>
            </a:r>
            <a:r>
              <a:rPr lang="en-US" b="1" dirty="0" err="1" smtClean="0"/>
              <a:t>kerogen</a:t>
            </a:r>
            <a:r>
              <a:rPr lang="en-US" b="1" dirty="0" smtClean="0"/>
              <a:t> (</a:t>
            </a:r>
            <a:r>
              <a:rPr lang="en-US" b="1" dirty="0" err="1" smtClean="0"/>
              <a:t>Inertinite</a:t>
            </a:r>
            <a:r>
              <a:rPr lang="en-US" b="1" dirty="0" smtClean="0"/>
              <a:t>) is the non fluorescing product of any of above </a:t>
            </a:r>
            <a:r>
              <a:rPr lang="en-US" b="1" dirty="0" err="1" smtClean="0"/>
              <a:t>kerogens</a:t>
            </a:r>
            <a:r>
              <a:rPr lang="en-US" b="1" dirty="0" smtClean="0"/>
              <a:t>. It is high in carbon and very low in hydrogen, and is often termed “Residual </a:t>
            </a:r>
            <a:r>
              <a:rPr lang="en-US" b="1" dirty="0" err="1" smtClean="0"/>
              <a:t>kerogen</a:t>
            </a:r>
            <a:r>
              <a:rPr lang="en-US" b="1" dirty="0" smtClean="0"/>
              <a:t>” or "dead carbon” having no effective potential to yield oil and gas (Brook et al., 1987).</a:t>
            </a:r>
          </a:p>
          <a:p>
            <a:pPr algn="just"/>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76200"/>
            <a:ext cx="8839200" cy="6629400"/>
          </a:xfrm>
          <a:prstGeom prst="rect">
            <a:avLst/>
          </a:prstGeom>
        </p:spPr>
      </p:pic>
    </p:spTree>
    <p:extLst>
      <p:ext uri="{BB962C8B-B14F-4D97-AF65-F5344CB8AC3E}">
        <p14:creationId xmlns:p14="http://schemas.microsoft.com/office/powerpoint/2010/main" val="3390464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7088"/>
          <a:stretch/>
        </p:blipFill>
        <p:spPr>
          <a:xfrm>
            <a:off x="152400" y="152400"/>
            <a:ext cx="8839201" cy="6400800"/>
          </a:xfrm>
          <a:prstGeom prst="rect">
            <a:avLst/>
          </a:prstGeom>
        </p:spPr>
      </p:pic>
    </p:spTree>
    <p:extLst>
      <p:ext uri="{BB962C8B-B14F-4D97-AF65-F5344CB8AC3E}">
        <p14:creationId xmlns:p14="http://schemas.microsoft.com/office/powerpoint/2010/main" val="176086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C:\Users\PCPCPCPC\Desktop\my work\Ahmead\New folder\ps procese.jpg"/>
          <p:cNvPicPr/>
          <p:nvPr/>
        </p:nvPicPr>
        <p:blipFill>
          <a:blip r:embed="rId2" cstate="print"/>
          <a:srcRect/>
          <a:stretch>
            <a:fillRect/>
          </a:stretch>
        </p:blipFill>
        <p:spPr bwMode="auto">
          <a:xfrm>
            <a:off x="1371600" y="1447800"/>
            <a:ext cx="6400799" cy="4571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76200"/>
            <a:ext cx="8915400" cy="3962400"/>
          </a:xfrm>
          <a:prstGeom prst="rect">
            <a:avLst/>
          </a:prstGeom>
        </p:spPr>
      </p:pic>
      <p:pic>
        <p:nvPicPr>
          <p:cNvPr id="3" name="Picture 2"/>
          <p:cNvPicPr>
            <a:picLocks noChangeAspect="1"/>
          </p:cNvPicPr>
          <p:nvPr/>
        </p:nvPicPr>
        <p:blipFill>
          <a:blip r:embed="rId3"/>
          <a:stretch>
            <a:fillRect/>
          </a:stretch>
        </p:blipFill>
        <p:spPr>
          <a:xfrm>
            <a:off x="685800" y="4191000"/>
            <a:ext cx="7924800" cy="2357437"/>
          </a:xfrm>
          <a:prstGeom prst="rect">
            <a:avLst/>
          </a:prstGeom>
        </p:spPr>
      </p:pic>
    </p:spTree>
    <p:extLst>
      <p:ext uri="{BB962C8B-B14F-4D97-AF65-F5344CB8AC3E}">
        <p14:creationId xmlns:p14="http://schemas.microsoft.com/office/powerpoint/2010/main" val="964351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412776"/>
            <a:ext cx="8784976" cy="4525963"/>
          </a:xfrm>
        </p:spPr>
        <p:txBody>
          <a:bodyPr>
            <a:normAutofit lnSpcReduction="10000"/>
          </a:bodyPr>
          <a:lstStyle/>
          <a:p>
            <a:pPr marL="0" indent="0" algn="just">
              <a:buNone/>
            </a:pPr>
            <a:r>
              <a:rPr lang="ar-IQ" sz="2000" dirty="0" smtClean="0"/>
              <a:t>     في حين (</a:t>
            </a:r>
            <a:r>
              <a:rPr lang="en-US" sz="2000" dirty="0" smtClean="0"/>
              <a:t>Tisson and Welt, 1984</a:t>
            </a:r>
            <a:r>
              <a:rPr lang="ar-IQ" sz="2000" dirty="0" smtClean="0"/>
              <a:t>) قسما المواد العضوية الرسوبية حسب مكوناتها الكيمياوية من الكاربون والهيدروجين والاوكسجين ضمن مخطط فان كريفلين وحسب التفسيمات التالية:</a:t>
            </a:r>
          </a:p>
          <a:p>
            <a:pPr marL="0" indent="0" algn="just">
              <a:buNone/>
            </a:pPr>
            <a:endParaRPr lang="ar-IQ" sz="2000" dirty="0" smtClean="0"/>
          </a:p>
          <a:p>
            <a:pPr algn="just"/>
            <a:r>
              <a:rPr lang="ar-IQ" sz="2000" dirty="0" smtClean="0"/>
              <a:t>كيروجين نوع الاول وتكون مواد من اصل طحالب على الاغلب وذات نسبة عالية من الهيدروجين وذات قابلية عالية لانتاج النفط.</a:t>
            </a:r>
          </a:p>
          <a:p>
            <a:pPr algn="just"/>
            <a:endParaRPr lang="ar-IQ" sz="2000" dirty="0" smtClean="0"/>
          </a:p>
          <a:p>
            <a:pPr algn="just"/>
            <a:r>
              <a:rPr lang="ar-IQ" sz="2000" dirty="0" smtClean="0"/>
              <a:t>كيروجين نوع الثاني: وتكون مواد مختلطة وذات نسبة متوسطة للهيدروجين وقابلية متوسطة لانتاج النفط.</a:t>
            </a:r>
          </a:p>
          <a:p>
            <a:pPr algn="just"/>
            <a:endParaRPr lang="ar-IQ" sz="2000" dirty="0" smtClean="0"/>
          </a:p>
          <a:p>
            <a:pPr algn="just"/>
            <a:r>
              <a:rPr lang="ar-IQ" sz="2000" dirty="0" smtClean="0"/>
              <a:t>كيروجين نوع الثالث: وتكون موادة من الهيومن والخشب وذات نسبة قليلة من الهيدروجين وذات قابلية ضعيفة لانتاج النفط ولكن يمكن ان تنتج الغاز.</a:t>
            </a:r>
          </a:p>
          <a:p>
            <a:pPr algn="just"/>
            <a:endParaRPr lang="ar-IQ" sz="2000" dirty="0" smtClean="0"/>
          </a:p>
          <a:p>
            <a:pPr algn="just"/>
            <a:r>
              <a:rPr lang="ar-IQ" sz="2000" dirty="0" smtClean="0"/>
              <a:t>المواد المتبقية : وتكون ذات نسبة قليلة جداً من الهيدروجين وغير قابله لانتاج النفط او الغاز.</a:t>
            </a:r>
            <a:endParaRPr lang="ar-IQ" sz="2000" dirty="0"/>
          </a:p>
        </p:txBody>
      </p:sp>
    </p:spTree>
    <p:extLst>
      <p:ext uri="{BB962C8B-B14F-4D97-AF65-F5344CB8AC3E}">
        <p14:creationId xmlns:p14="http://schemas.microsoft.com/office/powerpoint/2010/main" val="38169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685800" y="609600"/>
            <a:ext cx="7924799" cy="59932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990600" y="1054010"/>
            <a:ext cx="7696200" cy="5097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457200" y="1828800"/>
            <a:ext cx="8382000" cy="432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251520" y="260648"/>
            <a:ext cx="8568952" cy="6048672"/>
          </a:xfrm>
        </p:spPr>
        <p:txBody>
          <a:bodyPr>
            <a:normAutofit/>
          </a:bodyPr>
          <a:lstStyle/>
          <a:p>
            <a:pPr algn="just"/>
            <a:r>
              <a:rPr lang="ar-IQ" sz="2000" dirty="0" smtClean="0">
                <a:solidFill>
                  <a:schemeClr val="tx1"/>
                </a:solidFill>
              </a:rPr>
              <a:t>     ا</a:t>
            </a:r>
            <a:r>
              <a:rPr lang="ar-IQ" sz="2000" dirty="0" smtClean="0">
                <a:solidFill>
                  <a:schemeClr val="tx1"/>
                </a:solidFill>
                <a:ea typeface="+mj-ea"/>
                <a:cs typeface="Times New Roman"/>
              </a:rPr>
              <a:t>جرت </a:t>
            </a:r>
            <a:r>
              <a:rPr lang="ar-IQ" sz="2000" dirty="0">
                <a:solidFill>
                  <a:schemeClr val="tx1"/>
                </a:solidFill>
                <a:ea typeface="+mj-ea"/>
                <a:cs typeface="Times New Roman"/>
              </a:rPr>
              <a:t>عدة محاولات لتصنيف المواد العضوية الرسوبية، لكن التصنيف الواسع الاستعمال حالياً والتي يطلق عليها منقعات الفحم والتي استعمل من قبل شركات الفحم الحجري هو </a:t>
            </a:r>
            <a:r>
              <a:rPr lang="ar-IQ" sz="2000" dirty="0" smtClean="0">
                <a:solidFill>
                  <a:schemeClr val="tx1"/>
                </a:solidFill>
                <a:ea typeface="+mj-ea"/>
                <a:cs typeface="Times New Roman"/>
              </a:rPr>
              <a:t>كالتالي:</a:t>
            </a:r>
          </a:p>
          <a:p>
            <a:pPr algn="just"/>
            <a:endParaRPr lang="ar-IQ" sz="2000" dirty="0" smtClean="0">
              <a:solidFill>
                <a:schemeClr val="tx1"/>
              </a:solidFill>
            </a:endParaRPr>
          </a:p>
          <a:p>
            <a:pPr marL="457200" indent="-457200" algn="just">
              <a:buFont typeface="Arial" pitchFamily="34" charset="0"/>
              <a:buChar char="•"/>
            </a:pPr>
            <a:r>
              <a:rPr lang="ar-IQ" sz="2000" dirty="0" smtClean="0">
                <a:solidFill>
                  <a:schemeClr val="tx1"/>
                </a:solidFill>
              </a:rPr>
              <a:t>لاكزينات (</a:t>
            </a:r>
            <a:r>
              <a:rPr lang="en-US" sz="2000" dirty="0" smtClean="0">
                <a:solidFill>
                  <a:schemeClr val="tx1"/>
                </a:solidFill>
              </a:rPr>
              <a:t>Exinite</a:t>
            </a:r>
            <a:r>
              <a:rPr lang="ar-IQ" sz="2000" dirty="0" smtClean="0">
                <a:solidFill>
                  <a:schemeClr val="tx1"/>
                </a:solidFill>
              </a:rPr>
              <a:t>) وتحتوي على مادة اللبيبد وتكون مصدرها الطحالب وعوالق ذات السوطين والاكريتارك والابواغ وحبوب الطلع والادمات النباتية. يمكن ان تنتج هذه المواد الهايدروكربونات وتكون ذات قابلية للاستشعاع تحت المجهر.</a:t>
            </a:r>
          </a:p>
          <a:p>
            <a:pPr algn="just"/>
            <a:endParaRPr lang="ar-IQ" sz="2000" dirty="0" smtClean="0">
              <a:solidFill>
                <a:schemeClr val="tx1"/>
              </a:solidFill>
            </a:endParaRPr>
          </a:p>
          <a:p>
            <a:pPr marL="457200" indent="-457200" algn="just">
              <a:buFont typeface="Arial" pitchFamily="34" charset="0"/>
              <a:buChar char="•"/>
            </a:pPr>
            <a:r>
              <a:rPr lang="ar-IQ" sz="2000" dirty="0" smtClean="0">
                <a:solidFill>
                  <a:schemeClr val="tx1"/>
                </a:solidFill>
              </a:rPr>
              <a:t>الفيترينايت (</a:t>
            </a:r>
            <a:r>
              <a:rPr lang="en-US" sz="2000" dirty="0" smtClean="0">
                <a:solidFill>
                  <a:schemeClr val="tx1"/>
                </a:solidFill>
              </a:rPr>
              <a:t>Vitrinite</a:t>
            </a:r>
            <a:r>
              <a:rPr lang="ar-IQ" sz="2000" dirty="0" smtClean="0">
                <a:solidFill>
                  <a:schemeClr val="tx1"/>
                </a:solidFill>
              </a:rPr>
              <a:t>):  وتحتوي على المادة الخشبية وتكون مصدرها المواد السيلولوزية والخشبية في اوراق النبات ومتكسرات الساق والفترعات النفاتية. يمكن لهذه المواد ان تحوي على مدى وساع لدرجة الانعكاس الضوئي تحت المجهر حسب درجة التعرض لدرجة الحرارة .</a:t>
            </a:r>
          </a:p>
          <a:p>
            <a:pPr algn="just"/>
            <a:endParaRPr lang="ar-IQ" sz="2000" dirty="0" smtClean="0">
              <a:solidFill>
                <a:schemeClr val="tx1"/>
              </a:solidFill>
            </a:endParaRPr>
          </a:p>
          <a:p>
            <a:pPr marL="457200" indent="-457200" algn="just">
              <a:buFont typeface="Arial" pitchFamily="34" charset="0"/>
              <a:buChar char="•"/>
            </a:pPr>
            <a:r>
              <a:rPr lang="ar-IQ" sz="2000" dirty="0" smtClean="0">
                <a:solidFill>
                  <a:schemeClr val="tx1"/>
                </a:solidFill>
              </a:rPr>
              <a:t>الانرتينايت (</a:t>
            </a:r>
            <a:r>
              <a:rPr lang="en-US" sz="2000" dirty="0" smtClean="0">
                <a:solidFill>
                  <a:schemeClr val="tx1"/>
                </a:solidFill>
              </a:rPr>
              <a:t>Inertinites</a:t>
            </a:r>
            <a:r>
              <a:rPr lang="ar-IQ" sz="2000" dirty="0" smtClean="0">
                <a:solidFill>
                  <a:schemeClr val="tx1"/>
                </a:solidFill>
              </a:rPr>
              <a:t>): وتحتوي المواد من الاكزينات والفيترينايت والتي فقدت جزء من الهيدروجين من مكوناتها بالتعرض الطويل للاوكسجين او الحرق وتكون مواد متفحمة شديدة الانعكاس الضوئي دائماً.</a:t>
            </a:r>
          </a:p>
          <a:p>
            <a:pPr marL="457200" indent="-457200" algn="just">
              <a:buFont typeface="Arial" pitchFamily="34" charset="0"/>
              <a:buChar char="•"/>
            </a:pPr>
            <a:endParaRPr lang="ar-IQ" sz="2000" dirty="0" smtClean="0">
              <a:solidFill>
                <a:schemeClr val="tx1"/>
              </a:solidFill>
            </a:endParaRPr>
          </a:p>
          <a:p>
            <a:pPr marL="457200" indent="-457200" algn="just">
              <a:buFont typeface="Arial" pitchFamily="34" charset="0"/>
              <a:buChar char="•"/>
            </a:pPr>
            <a:r>
              <a:rPr lang="ar-IQ" sz="2000" dirty="0" smtClean="0">
                <a:solidFill>
                  <a:schemeClr val="tx1"/>
                </a:solidFill>
              </a:rPr>
              <a:t>الامورفينيايت(</a:t>
            </a:r>
            <a:r>
              <a:rPr lang="en-US" sz="2000" dirty="0" smtClean="0">
                <a:solidFill>
                  <a:schemeClr val="tx1"/>
                </a:solidFill>
              </a:rPr>
              <a:t>Amorphous</a:t>
            </a:r>
            <a:r>
              <a:rPr lang="ar-IQ" sz="2000" dirty="0" smtClean="0">
                <a:solidFill>
                  <a:schemeClr val="tx1"/>
                </a:solidFill>
              </a:rPr>
              <a:t>) وتشمل المواد المتكسرة من الاكزينايت والفترينية ويمكن تميزها بواسطة الاستشعاع الضوئي.</a:t>
            </a:r>
          </a:p>
        </p:txBody>
      </p:sp>
    </p:spTree>
    <p:extLst>
      <p:ext uri="{BB962C8B-B14F-4D97-AF65-F5344CB8AC3E}">
        <p14:creationId xmlns:p14="http://schemas.microsoft.com/office/powerpoint/2010/main" val="1965619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1340768"/>
            <a:ext cx="8229600" cy="4525963"/>
          </a:xfrm>
        </p:spPr>
        <p:txBody>
          <a:bodyPr>
            <a:normAutofit lnSpcReduction="10000"/>
          </a:bodyPr>
          <a:lstStyle/>
          <a:p>
            <a:pPr marL="0" indent="0" algn="just">
              <a:buNone/>
            </a:pPr>
            <a:r>
              <a:rPr lang="ar-IQ" sz="2000" dirty="0" smtClean="0"/>
              <a:t>     في حين (</a:t>
            </a:r>
            <a:r>
              <a:rPr lang="en-US" sz="2000" dirty="0" smtClean="0"/>
              <a:t>Bujeca </a:t>
            </a:r>
            <a:r>
              <a:rPr lang="en-US" sz="2000" i="1" dirty="0" smtClean="0"/>
              <a:t>et.al</a:t>
            </a:r>
            <a:r>
              <a:rPr lang="en-US" sz="2000" dirty="0" smtClean="0"/>
              <a:t>.,1977</a:t>
            </a:r>
            <a:r>
              <a:rPr lang="ar-IQ" sz="2000" dirty="0" smtClean="0"/>
              <a:t>) اعتمد اشكال من المواد العضوية الرسوبية مع التبدل اللوني للابواغ لتحديد الاحتمالات النفطية في مخطط بوجاك وتشمل هذه المواد:</a:t>
            </a:r>
          </a:p>
          <a:p>
            <a:pPr marL="0" indent="0" algn="just">
              <a:buNone/>
            </a:pPr>
            <a:endParaRPr lang="ar-IQ" sz="2000" dirty="0" smtClean="0"/>
          </a:p>
          <a:p>
            <a:pPr algn="just"/>
            <a:r>
              <a:rPr lang="en-US" sz="2000" dirty="0" smtClean="0"/>
              <a:t>Amorphogen</a:t>
            </a:r>
            <a:r>
              <a:rPr lang="ar-IQ" sz="2000" dirty="0" smtClean="0"/>
              <a:t>: وتشمل الكيروجين بدون الشكل التركيبي المعين.</a:t>
            </a:r>
          </a:p>
          <a:p>
            <a:pPr marL="0" indent="0" algn="just">
              <a:buNone/>
            </a:pPr>
            <a:endParaRPr lang="ar-IQ" sz="2000" dirty="0" smtClean="0"/>
          </a:p>
          <a:p>
            <a:pPr algn="just"/>
            <a:r>
              <a:rPr lang="en-US" sz="2000" dirty="0" smtClean="0"/>
              <a:t>Phyrogen</a:t>
            </a:r>
            <a:r>
              <a:rPr lang="ar-IQ" sz="2000" dirty="0" smtClean="0"/>
              <a:t>: وتشمل الكيروجين ذات الشكل التركيبي المنتظم مثل الاكريتاك ومتكيسات ذات السوطين والابواغ وحبوب الطلع وبطانة الفورامنفرا. . .الخ.</a:t>
            </a:r>
          </a:p>
          <a:p>
            <a:pPr algn="just"/>
            <a:endParaRPr lang="ar-IQ" sz="2000" dirty="0" smtClean="0"/>
          </a:p>
          <a:p>
            <a:pPr algn="just"/>
            <a:r>
              <a:rPr lang="en-US" sz="2000" dirty="0" smtClean="0"/>
              <a:t>Hylogen</a:t>
            </a:r>
            <a:r>
              <a:rPr lang="ar-IQ" sz="2000" dirty="0" smtClean="0"/>
              <a:t>: وتشمل الكيروجين ذات الاشكال شبة المنتظمة مثل الفيوزينايت(</a:t>
            </a:r>
            <a:r>
              <a:rPr lang="en-US" sz="2000" dirty="0" smtClean="0"/>
              <a:t>Fusinites</a:t>
            </a:r>
            <a:r>
              <a:rPr lang="ar-IQ" sz="2000" dirty="0" smtClean="0"/>
              <a:t>) والفيترينايت(</a:t>
            </a:r>
            <a:r>
              <a:rPr lang="en-US" sz="2000" dirty="0" smtClean="0"/>
              <a:t>Vitrinites</a:t>
            </a:r>
            <a:r>
              <a:rPr lang="ar-IQ" sz="2000" dirty="0" smtClean="0"/>
              <a:t>).</a:t>
            </a:r>
          </a:p>
          <a:p>
            <a:pPr algn="just"/>
            <a:endParaRPr lang="ar-IQ" sz="2000" dirty="0" smtClean="0"/>
          </a:p>
          <a:p>
            <a:pPr algn="just"/>
            <a:r>
              <a:rPr lang="en-US" sz="2000" dirty="0" smtClean="0"/>
              <a:t>Melanogen</a:t>
            </a:r>
            <a:r>
              <a:rPr lang="ar-IQ" sz="2000" dirty="0" smtClean="0"/>
              <a:t>: وتشمل الكيروجين الاسود اللون وهي المواد المتفحمة والمحروقة مثل </a:t>
            </a:r>
            <a:r>
              <a:rPr lang="en-US" sz="2000" dirty="0" smtClean="0"/>
              <a:t>Charcoal</a:t>
            </a:r>
            <a:r>
              <a:rPr lang="ar-IQ" sz="2000" dirty="0" smtClean="0"/>
              <a:t>.</a:t>
            </a:r>
            <a:endParaRPr lang="ar-IQ" sz="2000" dirty="0"/>
          </a:p>
        </p:txBody>
      </p:sp>
    </p:spTree>
    <p:extLst>
      <p:ext uri="{BB962C8B-B14F-4D97-AF65-F5344CB8AC3E}">
        <p14:creationId xmlns:p14="http://schemas.microsoft.com/office/powerpoint/2010/main" val="372925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339208953"/>
              </p:ext>
            </p:extLst>
          </p:nvPr>
        </p:nvGraphicFramePr>
        <p:xfrm>
          <a:off x="1187624" y="1844825"/>
          <a:ext cx="7128792" cy="2411471"/>
        </p:xfrm>
        <a:graphic>
          <a:graphicData uri="http://schemas.openxmlformats.org/drawingml/2006/table">
            <a:tbl>
              <a:tblPr rtl="1" firstRow="1" bandRow="1">
                <a:tableStyleId>{5C22544A-7EE6-4342-B048-85BDC9FD1C3A}</a:tableStyleId>
              </a:tblPr>
              <a:tblGrid>
                <a:gridCol w="2930605">
                  <a:extLst>
                    <a:ext uri="{9D8B030D-6E8A-4147-A177-3AD203B41FA5}">
                      <a16:colId xmlns:a16="http://schemas.microsoft.com/office/drawing/2014/main" val="20000"/>
                    </a:ext>
                  </a:extLst>
                </a:gridCol>
                <a:gridCol w="2311403">
                  <a:extLst>
                    <a:ext uri="{9D8B030D-6E8A-4147-A177-3AD203B41FA5}">
                      <a16:colId xmlns:a16="http://schemas.microsoft.com/office/drawing/2014/main" val="20001"/>
                    </a:ext>
                  </a:extLst>
                </a:gridCol>
                <a:gridCol w="1886784">
                  <a:extLst>
                    <a:ext uri="{9D8B030D-6E8A-4147-A177-3AD203B41FA5}">
                      <a16:colId xmlns:a16="http://schemas.microsoft.com/office/drawing/2014/main" val="20002"/>
                    </a:ext>
                  </a:extLst>
                </a:gridCol>
              </a:tblGrid>
              <a:tr h="421142">
                <a:tc>
                  <a:txBody>
                    <a:bodyPr/>
                    <a:lstStyle/>
                    <a:p>
                      <a:pPr algn="ctr" rtl="1"/>
                      <a:r>
                        <a:rPr lang="en-US" b="1" dirty="0" smtClean="0"/>
                        <a:t>Origin</a:t>
                      </a:r>
                      <a:endParaRPr lang="ar-IQ" b="1" dirty="0"/>
                    </a:p>
                  </a:txBody>
                  <a:tcPr anchor="ctr"/>
                </a:tc>
                <a:tc>
                  <a:txBody>
                    <a:bodyPr/>
                    <a:lstStyle/>
                    <a:p>
                      <a:pPr algn="ctr" rtl="1"/>
                      <a:r>
                        <a:rPr kumimoji="0" lang="en-US" sz="1800" b="1" i="0" u="none" strike="noStrike" kern="1200" cap="none" spc="0" normalizeH="0" baseline="0" noProof="0" dirty="0" smtClean="0">
                          <a:ln>
                            <a:noFill/>
                          </a:ln>
                          <a:solidFill>
                            <a:prstClr val="white"/>
                          </a:solidFill>
                          <a:effectLst/>
                          <a:uLnTx/>
                          <a:uFillTx/>
                          <a:latin typeface="+mn-lt"/>
                          <a:ea typeface="+mn-ea"/>
                          <a:cs typeface="+mn-cs"/>
                        </a:rPr>
                        <a:t>Macerals(</a:t>
                      </a:r>
                      <a:r>
                        <a:rPr lang="en-US" sz="1800" b="1" dirty="0" smtClean="0"/>
                        <a:t>Bujeca </a:t>
                      </a:r>
                      <a:r>
                        <a:rPr kumimoji="0" lang="en-US" sz="1800" b="1" i="0" u="none" strike="noStrike" kern="1200" cap="none" spc="0" normalizeH="0" baseline="0" noProof="0" dirty="0" smtClean="0">
                          <a:ln>
                            <a:noFill/>
                          </a:ln>
                          <a:solidFill>
                            <a:prstClr val="white"/>
                          </a:solidFill>
                          <a:effectLst/>
                          <a:uLnTx/>
                          <a:uFillTx/>
                          <a:latin typeface="+mn-lt"/>
                          <a:ea typeface="+mn-ea"/>
                          <a:cs typeface="+mn-cs"/>
                        </a:rPr>
                        <a:t>)</a:t>
                      </a:r>
                      <a:endParaRPr lang="ar-IQ" b="1" dirty="0"/>
                    </a:p>
                  </a:txBody>
                  <a:tcPr anchor="ctr"/>
                </a:tc>
                <a:tc>
                  <a:txBody>
                    <a:bodyPr/>
                    <a:lstStyle/>
                    <a:p>
                      <a:pPr algn="ctr" rtl="1"/>
                      <a:r>
                        <a:rPr lang="en-US" b="1" dirty="0" smtClean="0"/>
                        <a:t>Macerals</a:t>
                      </a:r>
                      <a:endParaRPr lang="ar-IQ" b="1" dirty="0"/>
                    </a:p>
                  </a:txBody>
                  <a:tcPr anchor="ctr"/>
                </a:tc>
                <a:extLst>
                  <a:ext uri="{0D108BD9-81ED-4DB2-BD59-A6C34878D82A}">
                    <a16:rowId xmlns:a16="http://schemas.microsoft.com/office/drawing/2014/main" val="10000"/>
                  </a:ext>
                </a:extLst>
              </a:tr>
              <a:tr h="421142">
                <a:tc>
                  <a:txBody>
                    <a:bodyPr/>
                    <a:lstStyle/>
                    <a:p>
                      <a:pPr algn="ctr" rtl="1"/>
                      <a:r>
                        <a:rPr lang="en-US" b="1" dirty="0" smtClean="0">
                          <a:solidFill>
                            <a:schemeClr val="tx1"/>
                          </a:solidFill>
                        </a:rPr>
                        <a:t>Algal</a:t>
                      </a:r>
                      <a:endParaRPr lang="ar-IQ" b="1" dirty="0">
                        <a:solidFill>
                          <a:schemeClr val="tx1"/>
                        </a:solidFill>
                      </a:endParaRPr>
                    </a:p>
                  </a:txBody>
                  <a:tcPr anchor="ctr"/>
                </a:tc>
                <a:tc>
                  <a:txBody>
                    <a:bodyPr/>
                    <a:lstStyle/>
                    <a:p>
                      <a:pPr algn="ctr" rtl="1"/>
                      <a:r>
                        <a:rPr lang="en-US" b="1" dirty="0" smtClean="0"/>
                        <a:t>Amorphogen</a:t>
                      </a:r>
                      <a:endParaRPr lang="ar-IQ" b="1" dirty="0"/>
                    </a:p>
                  </a:txBody>
                  <a:tcPr anchor="ctr"/>
                </a:tc>
                <a:tc>
                  <a:txBody>
                    <a:bodyPr/>
                    <a:lstStyle/>
                    <a:p>
                      <a:pPr algn="ctr" rtl="1"/>
                      <a:r>
                        <a:rPr lang="en-US" b="1" dirty="0" smtClean="0"/>
                        <a:t>Amorphous</a:t>
                      </a:r>
                      <a:endParaRPr lang="ar-IQ" b="1" dirty="0"/>
                    </a:p>
                  </a:txBody>
                  <a:tcPr anchor="ctr"/>
                </a:tc>
                <a:extLst>
                  <a:ext uri="{0D108BD9-81ED-4DB2-BD59-A6C34878D82A}">
                    <a16:rowId xmlns:a16="http://schemas.microsoft.com/office/drawing/2014/main" val="10001"/>
                  </a:ext>
                </a:extLst>
              </a:tr>
              <a:tr h="421142">
                <a:tc>
                  <a:txBody>
                    <a:bodyPr/>
                    <a:lstStyle/>
                    <a:p>
                      <a:pPr algn="ctr" rtl="1"/>
                      <a:r>
                        <a:rPr lang="en-US" b="1" dirty="0" smtClean="0"/>
                        <a:t>Coaly</a:t>
                      </a:r>
                      <a:endParaRPr lang="ar-IQ" b="1" dirty="0"/>
                    </a:p>
                  </a:txBody>
                  <a:tcPr anchor="ctr"/>
                </a:tc>
                <a:tc>
                  <a:txBody>
                    <a:bodyPr/>
                    <a:lstStyle/>
                    <a:p>
                      <a:pPr algn="ctr" rtl="1"/>
                      <a:r>
                        <a:rPr lang="en-US" b="1" dirty="0" smtClean="0"/>
                        <a:t>Melanogen</a:t>
                      </a:r>
                      <a:endParaRPr lang="ar-IQ" b="1" dirty="0"/>
                    </a:p>
                  </a:txBody>
                  <a:tcPr anchor="ctr"/>
                </a:tc>
                <a:tc>
                  <a:txBody>
                    <a:bodyPr/>
                    <a:lstStyle/>
                    <a:p>
                      <a:pPr algn="ctr" rtl="1"/>
                      <a:r>
                        <a:rPr lang="en-US" b="1" dirty="0" smtClean="0"/>
                        <a:t>Inertinite</a:t>
                      </a:r>
                      <a:endParaRPr lang="ar-IQ" b="1" dirty="0"/>
                    </a:p>
                  </a:txBody>
                  <a:tcPr anchor="ctr"/>
                </a:tc>
                <a:extLst>
                  <a:ext uri="{0D108BD9-81ED-4DB2-BD59-A6C34878D82A}">
                    <a16:rowId xmlns:a16="http://schemas.microsoft.com/office/drawing/2014/main" val="10002"/>
                  </a:ext>
                </a:extLst>
              </a:tr>
              <a:tr h="421142">
                <a:tc>
                  <a:txBody>
                    <a:bodyPr/>
                    <a:lstStyle/>
                    <a:p>
                      <a:pPr algn="ctr" rtl="1"/>
                      <a:r>
                        <a:rPr lang="en-US" b="1" dirty="0" smtClean="0"/>
                        <a:t>Woody</a:t>
                      </a:r>
                      <a:endParaRPr lang="ar-IQ" b="1" dirty="0"/>
                    </a:p>
                  </a:txBody>
                  <a:tcPr anchor="ctr"/>
                </a:tc>
                <a:tc>
                  <a:txBody>
                    <a:bodyPr/>
                    <a:lstStyle/>
                    <a:p>
                      <a:pPr algn="ctr" rtl="1"/>
                      <a:r>
                        <a:rPr lang="en-US" b="1" dirty="0" smtClean="0"/>
                        <a:t>Hylogen</a:t>
                      </a:r>
                      <a:endParaRPr lang="ar-IQ" b="1" dirty="0"/>
                    </a:p>
                  </a:txBody>
                  <a:tcPr anchor="ctr"/>
                </a:tc>
                <a:tc>
                  <a:txBody>
                    <a:bodyPr/>
                    <a:lstStyle/>
                    <a:p>
                      <a:pPr algn="ctr" rtl="1"/>
                      <a:r>
                        <a:rPr lang="en-US" b="1" dirty="0" smtClean="0"/>
                        <a:t>Vitrinite</a:t>
                      </a:r>
                      <a:endParaRPr lang="ar-IQ" b="1" dirty="0"/>
                    </a:p>
                  </a:txBody>
                  <a:tcPr anchor="ctr"/>
                </a:tc>
                <a:extLst>
                  <a:ext uri="{0D108BD9-81ED-4DB2-BD59-A6C34878D82A}">
                    <a16:rowId xmlns:a16="http://schemas.microsoft.com/office/drawing/2014/main" val="10003"/>
                  </a:ext>
                </a:extLst>
              </a:tr>
              <a:tr h="72690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Algal &amp; Herbaceous</a:t>
                      </a:r>
                      <a:endParaRPr kumimoji="0" lang="ar-IQ"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rtl="1"/>
                      <a:r>
                        <a:rPr lang="en-US" b="1" dirty="0" smtClean="0"/>
                        <a:t>Phyrogen</a:t>
                      </a:r>
                      <a:endParaRPr lang="ar-IQ" b="1" dirty="0"/>
                    </a:p>
                  </a:txBody>
                  <a:tcPr anchor="ctr"/>
                </a:tc>
                <a:tc>
                  <a:txBody>
                    <a:bodyPr/>
                    <a:lstStyle/>
                    <a:p>
                      <a:pPr algn="ctr" rtl="1"/>
                      <a:r>
                        <a:rPr lang="en-US" b="1" dirty="0" smtClean="0"/>
                        <a:t>Exinite</a:t>
                      </a:r>
                      <a:endParaRPr lang="ar-IQ" b="1"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63108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57" r="2496" b="7632"/>
          <a:stretch/>
        </p:blipFill>
        <p:spPr>
          <a:xfrm>
            <a:off x="685800" y="76201"/>
            <a:ext cx="7848600" cy="4190999"/>
          </a:xfrm>
          <a:prstGeom prst="rect">
            <a:avLst/>
          </a:prstGeom>
        </p:spPr>
      </p:pic>
    </p:spTree>
    <p:extLst>
      <p:ext uri="{BB962C8B-B14F-4D97-AF65-F5344CB8AC3E}">
        <p14:creationId xmlns:p14="http://schemas.microsoft.com/office/powerpoint/2010/main" val="2613217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12" y="304800"/>
            <a:ext cx="8943975" cy="6248400"/>
          </a:xfrm>
          <a:prstGeom prst="rect">
            <a:avLst/>
          </a:prstGeom>
        </p:spPr>
      </p:pic>
    </p:spTree>
    <p:extLst>
      <p:ext uri="{BB962C8B-B14F-4D97-AF65-F5344CB8AC3E}">
        <p14:creationId xmlns:p14="http://schemas.microsoft.com/office/powerpoint/2010/main" val="1101262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Total Petroleum System Elements </a:t>
            </a:r>
            <a:r>
              <a:rPr lang="en-US" dirty="0"/>
              <a:t/>
            </a:r>
            <a:br>
              <a:rPr lang="en-US" dirty="0"/>
            </a:br>
            <a:endParaRPr lang="ar-IQ" dirty="0"/>
          </a:p>
        </p:txBody>
      </p:sp>
      <p:sp>
        <p:nvSpPr>
          <p:cNvPr id="3" name="Content Placeholder 2"/>
          <p:cNvSpPr>
            <a:spLocks noGrp="1"/>
          </p:cNvSpPr>
          <p:nvPr>
            <p:ph idx="1"/>
          </p:nvPr>
        </p:nvSpPr>
        <p:spPr>
          <a:xfrm>
            <a:off x="381000" y="1295400"/>
            <a:ext cx="8305800" cy="4830763"/>
          </a:xfrm>
        </p:spPr>
        <p:txBody>
          <a:bodyPr>
            <a:normAutofit/>
          </a:bodyPr>
          <a:lstStyle/>
          <a:p>
            <a:pPr indent="-57150" algn="l" rtl="0">
              <a:buNone/>
            </a:pPr>
            <a:r>
              <a:rPr lang="en-US" sz="2400" b="1" dirty="0" smtClean="0"/>
              <a:t> </a:t>
            </a:r>
            <a:r>
              <a:rPr lang="en-US" sz="2400" b="1" dirty="0"/>
              <a:t>A petroleum system encompasses a pod of active source rock and all genetically related oil and gas accumulations. It includes all the geologic </a:t>
            </a:r>
            <a:r>
              <a:rPr lang="en-US" sz="2400" b="1" dirty="0" smtClean="0"/>
              <a:t>elements </a:t>
            </a:r>
            <a:r>
              <a:rPr lang="en-US" sz="2400" b="1" dirty="0"/>
              <a:t>and processes that are essential if an oil and gas accumulation is to exist.</a:t>
            </a:r>
          </a:p>
          <a:p>
            <a:pPr algn="l" rtl="0">
              <a:buNone/>
            </a:pPr>
            <a:r>
              <a:rPr lang="en-US" sz="2400" b="1" dirty="0"/>
              <a:t>  The essential elements of a petroleum system include the following:</a:t>
            </a:r>
          </a:p>
          <a:p>
            <a:pPr algn="l" rtl="0">
              <a:buNone/>
            </a:pPr>
            <a:r>
              <a:rPr lang="en-US" sz="2400" b="1" dirty="0"/>
              <a:t>• Source rock.</a:t>
            </a:r>
          </a:p>
          <a:p>
            <a:pPr algn="l" rtl="0">
              <a:buNone/>
            </a:pPr>
            <a:r>
              <a:rPr lang="en-US" sz="2400" b="1" dirty="0"/>
              <a:t>• Reservoir rock.</a:t>
            </a:r>
          </a:p>
          <a:p>
            <a:pPr algn="l" rtl="0">
              <a:buNone/>
            </a:pPr>
            <a:r>
              <a:rPr lang="en-US" sz="2400" b="1" dirty="0"/>
              <a:t>• Seal rock.</a:t>
            </a:r>
          </a:p>
          <a:p>
            <a:pPr algn="l" rtl="0">
              <a:buNone/>
            </a:pPr>
            <a:r>
              <a:rPr lang="en-US" sz="2400" b="1" dirty="0"/>
              <a:t>• Overburden rock.</a:t>
            </a:r>
          </a:p>
          <a:p>
            <a:pPr lvl="8" algn="l"/>
            <a:endParaRPr lang="ar-IQ" sz="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228600"/>
            <a:ext cx="8848725" cy="6477000"/>
          </a:xfrm>
          <a:prstGeom prst="rect">
            <a:avLst/>
          </a:prstGeom>
        </p:spPr>
      </p:pic>
    </p:spTree>
    <p:extLst>
      <p:ext uri="{BB962C8B-B14F-4D97-AF65-F5344CB8AC3E}">
        <p14:creationId xmlns:p14="http://schemas.microsoft.com/office/powerpoint/2010/main" val="1276869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350" y="228600"/>
            <a:ext cx="8782050" cy="6477000"/>
          </a:xfrm>
          <a:prstGeom prst="rect">
            <a:avLst/>
          </a:prstGeom>
        </p:spPr>
      </p:pic>
    </p:spTree>
    <p:extLst>
      <p:ext uri="{BB962C8B-B14F-4D97-AF65-F5344CB8AC3E}">
        <p14:creationId xmlns:p14="http://schemas.microsoft.com/office/powerpoint/2010/main" val="2686717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43873"/>
            <a:ext cx="8763000" cy="6585527"/>
          </a:xfrm>
          <a:prstGeom prst="rect">
            <a:avLst/>
          </a:prstGeom>
        </p:spPr>
      </p:pic>
    </p:spTree>
    <p:extLst>
      <p:ext uri="{BB962C8B-B14F-4D97-AF65-F5344CB8AC3E}">
        <p14:creationId xmlns:p14="http://schemas.microsoft.com/office/powerpoint/2010/main" val="4186775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52400"/>
            <a:ext cx="8839200" cy="6592455"/>
          </a:xfrm>
          <a:prstGeom prst="rect">
            <a:avLst/>
          </a:prstGeom>
        </p:spPr>
      </p:pic>
    </p:spTree>
    <p:extLst>
      <p:ext uri="{BB962C8B-B14F-4D97-AF65-F5344CB8AC3E}">
        <p14:creationId xmlns:p14="http://schemas.microsoft.com/office/powerpoint/2010/main" val="2994796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32" t="3207" b="1698"/>
          <a:stretch/>
        </p:blipFill>
        <p:spPr>
          <a:xfrm>
            <a:off x="76201" y="152400"/>
            <a:ext cx="8991599" cy="3581400"/>
          </a:xfrm>
          <a:prstGeom prst="rect">
            <a:avLst/>
          </a:prstGeom>
        </p:spPr>
      </p:pic>
      <p:pic>
        <p:nvPicPr>
          <p:cNvPr id="3" name="Picture 2"/>
          <p:cNvPicPr>
            <a:picLocks noChangeAspect="1"/>
          </p:cNvPicPr>
          <p:nvPr/>
        </p:nvPicPr>
        <p:blipFill rotWithShape="1">
          <a:blip r:embed="rId3"/>
          <a:srcRect t="6997"/>
          <a:stretch/>
        </p:blipFill>
        <p:spPr>
          <a:xfrm>
            <a:off x="85437" y="3733800"/>
            <a:ext cx="8982363" cy="3038475"/>
          </a:xfrm>
          <a:prstGeom prst="rect">
            <a:avLst/>
          </a:prstGeom>
        </p:spPr>
      </p:pic>
    </p:spTree>
    <p:extLst>
      <p:ext uri="{BB962C8B-B14F-4D97-AF65-F5344CB8AC3E}">
        <p14:creationId xmlns:p14="http://schemas.microsoft.com/office/powerpoint/2010/main" val="302621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71600" y="762000"/>
            <a:ext cx="6635448" cy="5151818"/>
          </a:xfrm>
          <a:prstGeom prst="rect">
            <a:avLst/>
          </a:prstGeom>
          <a:noFill/>
          <a:ln w="9525">
            <a:noFill/>
            <a:miter lim="800000"/>
            <a:headEnd/>
            <a:tailEnd/>
          </a:ln>
        </p:spPr>
      </p:pic>
    </p:spTree>
    <p:extLst>
      <p:ext uri="{BB962C8B-B14F-4D97-AF65-F5344CB8AC3E}">
        <p14:creationId xmlns:p14="http://schemas.microsoft.com/office/powerpoint/2010/main" val="1426913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23" r="4435"/>
          <a:stretch/>
        </p:blipFill>
        <p:spPr>
          <a:xfrm>
            <a:off x="152400" y="76200"/>
            <a:ext cx="8965474" cy="5572760"/>
          </a:xfrm>
          <a:prstGeom prst="rect">
            <a:avLst/>
          </a:prstGeom>
        </p:spPr>
      </p:pic>
      <p:pic>
        <p:nvPicPr>
          <p:cNvPr id="5" name="Picture 4"/>
          <p:cNvPicPr>
            <a:picLocks noChangeAspect="1"/>
          </p:cNvPicPr>
          <p:nvPr/>
        </p:nvPicPr>
        <p:blipFill rotWithShape="1">
          <a:blip r:embed="rId3"/>
          <a:srcRect l="36390" t="42357" r="11188"/>
          <a:stretch/>
        </p:blipFill>
        <p:spPr>
          <a:xfrm>
            <a:off x="5562600" y="5638800"/>
            <a:ext cx="3505200" cy="1056640"/>
          </a:xfrm>
          <a:prstGeom prst="rect">
            <a:avLst/>
          </a:prstGeom>
        </p:spPr>
      </p:pic>
    </p:spTree>
    <p:extLst>
      <p:ext uri="{BB962C8B-B14F-4D97-AF65-F5344CB8AC3E}">
        <p14:creationId xmlns:p14="http://schemas.microsoft.com/office/powerpoint/2010/main" val="3859037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794"/>
          <a:stretch/>
        </p:blipFill>
        <p:spPr>
          <a:xfrm>
            <a:off x="76200" y="76200"/>
            <a:ext cx="8896350" cy="6706898"/>
          </a:xfrm>
          <a:prstGeom prst="rect">
            <a:avLst/>
          </a:prstGeom>
        </p:spPr>
      </p:pic>
    </p:spTree>
    <p:extLst>
      <p:ext uri="{BB962C8B-B14F-4D97-AF65-F5344CB8AC3E}">
        <p14:creationId xmlns:p14="http://schemas.microsoft.com/office/powerpoint/2010/main" val="1524554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13144"/>
            <a:ext cx="8305800" cy="6668656"/>
          </a:xfrm>
          <a:prstGeom prst="rect">
            <a:avLst/>
          </a:prstGeom>
        </p:spPr>
      </p:pic>
    </p:spTree>
    <p:extLst>
      <p:ext uri="{BB962C8B-B14F-4D97-AF65-F5344CB8AC3E}">
        <p14:creationId xmlns:p14="http://schemas.microsoft.com/office/powerpoint/2010/main" val="1491125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76199"/>
            <a:ext cx="8534400" cy="6719955"/>
          </a:xfrm>
          <a:prstGeom prst="rect">
            <a:avLst/>
          </a:prstGeom>
        </p:spPr>
      </p:pic>
    </p:spTree>
    <p:extLst>
      <p:ext uri="{BB962C8B-B14F-4D97-AF65-F5344CB8AC3E}">
        <p14:creationId xmlns:p14="http://schemas.microsoft.com/office/powerpoint/2010/main" val="296512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PetroleumFive04"/>
          <p:cNvPicPr>
            <a:picLocks noChangeAspect="1" noChangeArrowheads="1"/>
          </p:cNvPicPr>
          <p:nvPr/>
        </p:nvPicPr>
        <p:blipFill>
          <a:blip r:embed="rId2" cstate="print"/>
          <a:srcRect/>
          <a:stretch>
            <a:fillRect/>
          </a:stretch>
        </p:blipFill>
        <p:spPr bwMode="auto">
          <a:xfrm>
            <a:off x="-1588" y="147638"/>
            <a:ext cx="9145588" cy="663416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0017"/>
            <a:ext cx="8763000" cy="3347251"/>
          </a:xfrm>
          <a:prstGeom prst="rect">
            <a:avLst/>
          </a:prstGeom>
        </p:spPr>
      </p:pic>
      <p:pic>
        <p:nvPicPr>
          <p:cNvPr id="3" name="Picture 2"/>
          <p:cNvPicPr>
            <a:picLocks noChangeAspect="1"/>
          </p:cNvPicPr>
          <p:nvPr/>
        </p:nvPicPr>
        <p:blipFill>
          <a:blip r:embed="rId3"/>
          <a:stretch>
            <a:fillRect/>
          </a:stretch>
        </p:blipFill>
        <p:spPr>
          <a:xfrm>
            <a:off x="76200" y="3428999"/>
            <a:ext cx="8763000" cy="3401485"/>
          </a:xfrm>
          <a:prstGeom prst="rect">
            <a:avLst/>
          </a:prstGeom>
        </p:spPr>
      </p:pic>
    </p:spTree>
    <p:extLst>
      <p:ext uri="{BB962C8B-B14F-4D97-AF65-F5344CB8AC3E}">
        <p14:creationId xmlns:p14="http://schemas.microsoft.com/office/powerpoint/2010/main" val="2314538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marL="0" indent="0" algn="just">
              <a:buNone/>
            </a:pPr>
            <a:r>
              <a:rPr lang="ar-IQ" sz="2000" dirty="0" smtClean="0"/>
              <a:t>     يعتبر وجود المادة العضوية غير الذائبة (الكروجين) في الصخور هو العامل الأساسي الذي يحدد مقدرة صخور المصدر وقدرته على توليد المركبات الهيدروكربونية. ويصنف الصخر أحياناً على انه صخور مصدر لارتفاع قيمة محتواه من المادة العضوية، وبغض النظر عن مستوى نضج هذه المادة العضوية. ولكن لتقييم أي صخر مصدر لابد من دراسة مادته </a:t>
            </a:r>
            <a:r>
              <a:rPr lang="ar-IQ" sz="2000" b="1" dirty="0" smtClean="0"/>
              <a:t>العضوية(الكيروجين</a:t>
            </a:r>
            <a:r>
              <a:rPr lang="ar-IQ" sz="2000" dirty="0" smtClean="0"/>
              <a:t>) من حيث (</a:t>
            </a:r>
            <a:r>
              <a:rPr lang="ar-IQ" sz="2000" baseline="30000" dirty="0" smtClean="0"/>
              <a:t>1)</a:t>
            </a:r>
            <a:r>
              <a:rPr lang="ar-IQ" sz="2000" b="1" dirty="0" smtClean="0"/>
              <a:t>كميتها</a:t>
            </a:r>
            <a:r>
              <a:rPr lang="ar-IQ" sz="2000" dirty="0" smtClean="0"/>
              <a:t> </a:t>
            </a:r>
            <a:r>
              <a:rPr lang="ar-IQ" sz="2000" b="1" dirty="0" smtClean="0"/>
              <a:t>و</a:t>
            </a:r>
            <a:r>
              <a:rPr lang="ar-IQ" sz="2000" b="1" baseline="30000" dirty="0" smtClean="0"/>
              <a:t>(2)</a:t>
            </a:r>
            <a:r>
              <a:rPr lang="ar-IQ" sz="2000" b="1" dirty="0" smtClean="0"/>
              <a:t>نوعها</a:t>
            </a:r>
            <a:r>
              <a:rPr lang="ar-IQ" sz="2000" dirty="0" smtClean="0"/>
              <a:t> </a:t>
            </a:r>
            <a:r>
              <a:rPr lang="ar-IQ" sz="2000" b="1" dirty="0" smtClean="0"/>
              <a:t>و</a:t>
            </a:r>
            <a:r>
              <a:rPr lang="ar-IQ" sz="2000" b="1" baseline="30000" dirty="0" smtClean="0"/>
              <a:t>(3)</a:t>
            </a:r>
            <a:r>
              <a:rPr lang="ar-IQ" sz="2000" b="1" dirty="0" smtClean="0"/>
              <a:t>مستوى نضجها الحراري</a:t>
            </a:r>
            <a:r>
              <a:rPr lang="ar-IQ" sz="2000" dirty="0" smtClean="0"/>
              <a:t>، جنباً الى جنب مع </a:t>
            </a:r>
            <a:r>
              <a:rPr lang="ar-IQ" sz="2000" b="1" dirty="0" smtClean="0"/>
              <a:t>كمية المادة العضوية المستخلصة بالمذيبات العضوية(البيتومين) ومستوى نضجها الحراري أيضاً</a:t>
            </a:r>
            <a:r>
              <a:rPr lang="ar-IQ" sz="2000" dirty="0" smtClean="0"/>
              <a:t>.</a:t>
            </a:r>
            <a:endParaRPr lang="ar-IQ" sz="2000" dirty="0"/>
          </a:p>
        </p:txBody>
      </p:sp>
    </p:spTree>
    <p:extLst>
      <p:ext uri="{BB962C8B-B14F-4D97-AF65-F5344CB8AC3E}">
        <p14:creationId xmlns:p14="http://schemas.microsoft.com/office/powerpoint/2010/main" val="421545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2400" b="1" dirty="0" smtClean="0">
                <a:solidFill>
                  <a:srgbClr val="C00000"/>
                </a:solidFill>
              </a:rPr>
              <a:t>تقييم المادة العضوية غير الذائبة (الكيروجين)</a:t>
            </a:r>
            <a:br>
              <a:rPr lang="ar-IQ" sz="2400" b="1" dirty="0" smtClean="0">
                <a:solidFill>
                  <a:srgbClr val="C00000"/>
                </a:solidFill>
              </a:rPr>
            </a:br>
            <a:r>
              <a:rPr lang="en-US" sz="2400" b="1" dirty="0" smtClean="0">
                <a:solidFill>
                  <a:srgbClr val="C00000"/>
                </a:solidFill>
              </a:rPr>
              <a:t>Evaluation of insoluble organic matter (Kerogen)</a:t>
            </a:r>
            <a:endParaRPr lang="ar-IQ" sz="2400" b="1" dirty="0">
              <a:solidFill>
                <a:srgbClr val="C00000"/>
              </a:solidFill>
            </a:endParaRPr>
          </a:p>
        </p:txBody>
      </p:sp>
      <p:sp>
        <p:nvSpPr>
          <p:cNvPr id="3" name="عنصر نائب للمحتوى 2"/>
          <p:cNvSpPr>
            <a:spLocks noGrp="1"/>
          </p:cNvSpPr>
          <p:nvPr>
            <p:ph idx="1"/>
          </p:nvPr>
        </p:nvSpPr>
        <p:spPr/>
        <p:txBody>
          <a:bodyPr>
            <a:normAutofit fontScale="70000" lnSpcReduction="20000"/>
          </a:bodyPr>
          <a:lstStyle/>
          <a:p>
            <a:pPr marL="0" indent="0">
              <a:buNone/>
            </a:pPr>
            <a:r>
              <a:rPr lang="ar-IQ" b="1" dirty="0" smtClean="0">
                <a:solidFill>
                  <a:srgbClr val="00B050"/>
                </a:solidFill>
              </a:rPr>
              <a:t>1- تقدير كمية المادة العضوية غير الذائبة (الكيروجين)</a:t>
            </a:r>
          </a:p>
          <a:p>
            <a:pPr marL="0" indent="0" algn="l">
              <a:buNone/>
            </a:pPr>
            <a:r>
              <a:rPr lang="ar-IQ" b="1" dirty="0" smtClean="0">
                <a:solidFill>
                  <a:srgbClr val="00B050"/>
                </a:solidFill>
              </a:rPr>
              <a:t>  </a:t>
            </a:r>
            <a:r>
              <a:rPr lang="en-US" b="1" dirty="0" smtClean="0">
                <a:solidFill>
                  <a:srgbClr val="00B050"/>
                </a:solidFill>
              </a:rPr>
              <a:t>Quantity of insoluble organic matter</a:t>
            </a:r>
            <a:r>
              <a:rPr lang="ar-IQ" b="1" dirty="0" smtClean="0">
                <a:solidFill>
                  <a:srgbClr val="00B050"/>
                </a:solidFill>
              </a:rPr>
              <a:t> </a:t>
            </a:r>
          </a:p>
          <a:p>
            <a:pPr marL="0" indent="0" algn="just">
              <a:buNone/>
            </a:pPr>
            <a:r>
              <a:rPr lang="ar-IQ" dirty="0" smtClean="0"/>
              <a:t>     تحسب كمية المادة العضوية التي لاتذوب في الأحماض العضوية (الكيروجين) لأي صخر مصدر من خللا تقدير كمية الكربون العضوي في الصخر، بعد التخلص من كربون معادن الكربونات بمعالجة مسحوق الصخر بحامض الهيدروكلوريك </a:t>
            </a:r>
            <a:r>
              <a:rPr lang="en-US" dirty="0" smtClean="0"/>
              <a:t>%10</a:t>
            </a:r>
            <a:r>
              <a:rPr lang="ar-IQ" dirty="0" smtClean="0"/>
              <a:t> تحت ظروف الحرارة العادية </a:t>
            </a:r>
            <a:r>
              <a:rPr lang="en-US" dirty="0" smtClean="0"/>
              <a:t>60˚c</a:t>
            </a:r>
            <a:r>
              <a:rPr lang="ar-IQ" dirty="0" smtClean="0"/>
              <a:t> ، ويرمز الى المحتوى الكلي للكربون العضوي للصخر بالحروف </a:t>
            </a:r>
            <a:r>
              <a:rPr lang="en-US" b="1" dirty="0" smtClean="0"/>
              <a:t>C</a:t>
            </a:r>
            <a:r>
              <a:rPr lang="en-US" b="1" baseline="-25000" dirty="0" smtClean="0"/>
              <a:t>org</a:t>
            </a:r>
            <a:r>
              <a:rPr lang="ar-IQ" dirty="0" smtClean="0"/>
              <a:t> أو </a:t>
            </a:r>
            <a:r>
              <a:rPr lang="en-US" b="1" dirty="0" smtClean="0"/>
              <a:t>TOC</a:t>
            </a:r>
            <a:r>
              <a:rPr lang="ar-IQ" dirty="0" smtClean="0"/>
              <a:t> (</a:t>
            </a:r>
            <a:r>
              <a:rPr lang="en-US" dirty="0" smtClean="0"/>
              <a:t>Total Organic Carbon Content</a:t>
            </a:r>
            <a:r>
              <a:rPr lang="ar-IQ" dirty="0" smtClean="0"/>
              <a:t>). ويتم عادة إستخلاص معظم المواد العضوية القابلة للذوبان في المذيبات العضوية قبل إجراء عملية تقدير الكربون. وتحسب النسبة المئوية لـ </a:t>
            </a:r>
            <a:r>
              <a:rPr lang="en-US" dirty="0" smtClean="0"/>
              <a:t>TOC</a:t>
            </a:r>
            <a:r>
              <a:rPr lang="ar-IQ" dirty="0" smtClean="0"/>
              <a:t> بواسطة التحليل العنصري الكيميائي بالإستعانة بأجهزة التحليل التي تعتمد على طريقة حرق الكربون العضوي في غاز الأوكسجين، وتحويله إلى غاز ثاني أكسيد الكربون، الذي يمكن تقديرة كميته بواسطة خلية التوصيل الحراري(</a:t>
            </a:r>
            <a:r>
              <a:rPr lang="en-US" dirty="0" smtClean="0"/>
              <a:t>Thermal conductivity cell</a:t>
            </a:r>
            <a:r>
              <a:rPr lang="ar-IQ" dirty="0" smtClean="0"/>
              <a:t>)، وبعد ذلك يمكن حساب كمية الكربون. وتجري هذه التحاليل عادة على عينة من مسحوق الصخر يترواح وزنها بين </a:t>
            </a:r>
            <a:r>
              <a:rPr lang="en-US" dirty="0" smtClean="0"/>
              <a:t>2-3 gm</a:t>
            </a:r>
            <a:r>
              <a:rPr lang="ar-IQ" dirty="0" smtClean="0"/>
              <a:t>. ويفضل تقدير كمية بعض العناصر الأخرى مثل الهيدروجين والنيتروجين في نفس الوقت بواسطة أجهزة خاصة حديثه. ولتقدير كمية المادة العضوية في الصخر يستلزم ذلك ضرب قيمة محتوى الكربون العضوي في معامل حسابي ثابت، وتختلف قيمة هذا المعامل الحسابي بإختلاف نوع الكيروجين ومستوى نضجه الحراري (مرجلة النضوج)، وتتراوح قيمته ما بين </a:t>
            </a:r>
            <a:r>
              <a:rPr lang="en-US" dirty="0" smtClean="0"/>
              <a:t>1.12-1.57</a:t>
            </a:r>
            <a:r>
              <a:rPr lang="ar-IQ" dirty="0" smtClean="0"/>
              <a:t>، كما يتضح ذلك من الجدول ().</a:t>
            </a:r>
            <a:endParaRPr lang="ar-IQ" dirty="0"/>
          </a:p>
        </p:txBody>
      </p:sp>
    </p:spTree>
    <p:extLst>
      <p:ext uri="{BB962C8B-B14F-4D97-AF65-F5344CB8AC3E}">
        <p14:creationId xmlns:p14="http://schemas.microsoft.com/office/powerpoint/2010/main" val="36805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836712"/>
            <a:ext cx="8229600" cy="1143000"/>
          </a:xfrm>
        </p:spPr>
        <p:txBody>
          <a:bodyPr>
            <a:noAutofit/>
          </a:bodyPr>
          <a:lstStyle/>
          <a:p>
            <a:r>
              <a:rPr lang="ar-IQ" sz="2400" b="1" dirty="0" smtClean="0">
                <a:solidFill>
                  <a:srgbClr val="C00000"/>
                </a:solidFill>
              </a:rPr>
              <a:t>قيم معامل حساب كمية المادة العضوية من الكربون العضوي</a:t>
            </a:r>
            <a:br>
              <a:rPr lang="ar-IQ" sz="2400" b="1" dirty="0" smtClean="0">
                <a:solidFill>
                  <a:srgbClr val="C00000"/>
                </a:solidFill>
              </a:rPr>
            </a:br>
            <a:r>
              <a:rPr lang="ar-IQ" sz="2400" b="1" dirty="0" smtClean="0">
                <a:solidFill>
                  <a:srgbClr val="C00000"/>
                </a:solidFill>
              </a:rPr>
              <a:t>(عن تيسوت و ويلتي </a:t>
            </a:r>
            <a:r>
              <a:rPr lang="en-US" sz="2400" b="1" dirty="0" smtClean="0">
                <a:solidFill>
                  <a:srgbClr val="C00000"/>
                </a:solidFill>
              </a:rPr>
              <a:t>1987</a:t>
            </a:r>
            <a:r>
              <a:rPr lang="ar-IQ" sz="2400" b="1" dirty="0" smtClean="0">
                <a:solidFill>
                  <a:srgbClr val="C00000"/>
                </a:solidFill>
              </a:rPr>
              <a:t>)</a:t>
            </a:r>
            <a:endParaRPr lang="ar-IQ" sz="2400" b="1" dirty="0">
              <a:solidFill>
                <a:srgbClr val="C00000"/>
              </a:solidFill>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648585948"/>
              </p:ext>
            </p:extLst>
          </p:nvPr>
        </p:nvGraphicFramePr>
        <p:xfrm>
          <a:off x="467544" y="2276872"/>
          <a:ext cx="8229600" cy="2194560"/>
        </p:xfrm>
        <a:graphic>
          <a:graphicData uri="http://schemas.openxmlformats.org/drawingml/2006/table">
            <a:tbl>
              <a:tblPr rtl="1" firstRow="1" bandRow="1">
                <a:tableStyleId>{5C22544A-7EE6-4342-B048-85BDC9FD1C3A}</a:tableStyleId>
              </a:tblPr>
              <a:tblGrid>
                <a:gridCol w="3318908">
                  <a:extLst>
                    <a:ext uri="{9D8B030D-6E8A-4147-A177-3AD203B41FA5}">
                      <a16:colId xmlns:a16="http://schemas.microsoft.com/office/drawing/2014/main" val="20000"/>
                    </a:ext>
                  </a:extLst>
                </a:gridCol>
                <a:gridCol w="699088">
                  <a:extLst>
                    <a:ext uri="{9D8B030D-6E8A-4147-A177-3AD203B41FA5}">
                      <a16:colId xmlns:a16="http://schemas.microsoft.com/office/drawing/2014/main" val="20001"/>
                    </a:ext>
                  </a:extLst>
                </a:gridCol>
                <a:gridCol w="839764">
                  <a:extLst>
                    <a:ext uri="{9D8B030D-6E8A-4147-A177-3AD203B41FA5}">
                      <a16:colId xmlns:a16="http://schemas.microsoft.com/office/drawing/2014/main" val="20002"/>
                    </a:ext>
                  </a:extLst>
                </a:gridCol>
                <a:gridCol w="1167372">
                  <a:extLst>
                    <a:ext uri="{9D8B030D-6E8A-4147-A177-3AD203B41FA5}">
                      <a16:colId xmlns:a16="http://schemas.microsoft.com/office/drawing/2014/main" val="20003"/>
                    </a:ext>
                  </a:extLst>
                </a:gridCol>
                <a:gridCol w="2204468">
                  <a:extLst>
                    <a:ext uri="{9D8B030D-6E8A-4147-A177-3AD203B41FA5}">
                      <a16:colId xmlns:a16="http://schemas.microsoft.com/office/drawing/2014/main" val="20004"/>
                    </a:ext>
                  </a:extLst>
                </a:gridCol>
              </a:tblGrid>
              <a:tr h="185420">
                <a:tc rowSpan="2">
                  <a:txBody>
                    <a:bodyPr/>
                    <a:lstStyle/>
                    <a:p>
                      <a:pPr algn="ctr" rtl="1"/>
                      <a:r>
                        <a:rPr lang="ar-IQ" sz="2000" b="1" dirty="0" smtClean="0"/>
                        <a:t>مرحلة</a:t>
                      </a:r>
                      <a:r>
                        <a:rPr lang="ar-IQ" sz="2000" b="1" baseline="0" dirty="0" smtClean="0"/>
                        <a:t> النضوج</a:t>
                      </a:r>
                      <a:endParaRPr lang="ar-IQ" sz="2000" b="1" dirty="0"/>
                    </a:p>
                  </a:txBody>
                  <a:tcPr anchor="ctr"/>
                </a:tc>
                <a:tc gridSpan="3">
                  <a:txBody>
                    <a:bodyPr/>
                    <a:lstStyle/>
                    <a:p>
                      <a:pPr algn="ctr" rtl="1"/>
                      <a:r>
                        <a:rPr lang="ar-IQ" sz="2000" smtClean="0"/>
                        <a:t>نوع </a:t>
                      </a:r>
                      <a:r>
                        <a:rPr lang="ar-IQ" sz="2000" dirty="0" smtClean="0"/>
                        <a:t>الكريوجين</a:t>
                      </a:r>
                      <a:endParaRPr lang="ar-IQ" sz="2000" dirty="0"/>
                    </a:p>
                  </a:txBody>
                  <a:tcPr anchor="ctr">
                    <a:lnB w="12700" cap="flat" cmpd="sng" algn="ctr">
                      <a:solidFill>
                        <a:schemeClr val="tx1"/>
                      </a:solidFill>
                      <a:prstDash val="solid"/>
                      <a:round/>
                      <a:headEnd type="none" w="med" len="med"/>
                      <a:tailEnd type="none" w="med" len="med"/>
                    </a:lnB>
                  </a:tcPr>
                </a:tc>
                <a:tc hMerge="1">
                  <a:txBody>
                    <a:bodyPr/>
                    <a:lstStyle/>
                    <a:p>
                      <a:pPr rtl="1"/>
                      <a:endParaRPr lang="ar-IQ"/>
                    </a:p>
                  </a:txBody>
                  <a:tcPr/>
                </a:tc>
                <a:tc hMerge="1">
                  <a:txBody>
                    <a:bodyPr/>
                    <a:lstStyle/>
                    <a:p>
                      <a:pPr rtl="1"/>
                      <a:endParaRPr lang="ar-IQ"/>
                    </a:p>
                  </a:txBody>
                  <a:tcPr/>
                </a:tc>
                <a:tc rowSpan="2">
                  <a:txBody>
                    <a:bodyPr/>
                    <a:lstStyle/>
                    <a:p>
                      <a:pPr algn="ctr" rtl="1"/>
                      <a:r>
                        <a:rPr lang="ar-IQ" sz="2000" b="1" dirty="0" smtClean="0"/>
                        <a:t>الفحم</a:t>
                      </a:r>
                      <a:endParaRPr lang="ar-IQ" sz="2000" b="1" dirty="0"/>
                    </a:p>
                  </a:txBody>
                  <a:tcPr anchor="ctr"/>
                </a:tc>
                <a:extLst>
                  <a:ext uri="{0D108BD9-81ED-4DB2-BD59-A6C34878D82A}">
                    <a16:rowId xmlns:a16="http://schemas.microsoft.com/office/drawing/2014/main" val="10000"/>
                  </a:ext>
                </a:extLst>
              </a:tr>
              <a:tr h="185420">
                <a:tc vMerge="1">
                  <a:txBody>
                    <a:bodyPr/>
                    <a:lstStyle/>
                    <a:p>
                      <a:pPr rtl="1"/>
                      <a:endParaRPr lang="ar-IQ"/>
                    </a:p>
                  </a:txBody>
                  <a:tcPr/>
                </a:tc>
                <a:tc>
                  <a:txBody>
                    <a:bodyPr/>
                    <a:lstStyle/>
                    <a:p>
                      <a:pPr algn="ctr" rtl="1"/>
                      <a:r>
                        <a:rPr lang="en-US" sz="2000" b="1" dirty="0" smtClean="0"/>
                        <a:t>I</a:t>
                      </a:r>
                      <a:endParaRPr lang="ar-IQ" sz="20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1"/>
                      <a:r>
                        <a:rPr lang="en-US" sz="2000" b="1" dirty="0" smtClean="0"/>
                        <a:t>II</a:t>
                      </a:r>
                      <a:endParaRPr lang="ar-IQ"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1"/>
                      <a:r>
                        <a:rPr lang="en-US" sz="2000" b="1" dirty="0" smtClean="0"/>
                        <a:t>III</a:t>
                      </a:r>
                      <a:endParaRPr lang="ar-IQ" sz="2000" b="1"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pPr rtl="1"/>
                      <a:endParaRPr lang="ar-IQ"/>
                    </a:p>
                  </a:txBody>
                  <a:tcPr/>
                </a:tc>
                <a:extLst>
                  <a:ext uri="{0D108BD9-81ED-4DB2-BD59-A6C34878D82A}">
                    <a16:rowId xmlns:a16="http://schemas.microsoft.com/office/drawing/2014/main" val="10001"/>
                  </a:ext>
                </a:extLst>
              </a:tr>
              <a:tr h="370840">
                <a:tc>
                  <a:txBody>
                    <a:bodyPr/>
                    <a:lstStyle/>
                    <a:p>
                      <a:pPr algn="ctr" rtl="1"/>
                      <a:r>
                        <a:rPr lang="ar-IQ" sz="2000" b="1" dirty="0" smtClean="0"/>
                        <a:t>المرحلة المابعدية</a:t>
                      </a:r>
                    </a:p>
                    <a:p>
                      <a:pPr algn="ctr" rtl="1"/>
                      <a:r>
                        <a:rPr lang="en-US" sz="2000" b="1" dirty="0" smtClean="0"/>
                        <a:t>Diagenesis stage</a:t>
                      </a:r>
                      <a:endParaRPr lang="ar-IQ" sz="2000" b="1" dirty="0"/>
                    </a:p>
                  </a:txBody>
                  <a:tcPr anchor="ctr"/>
                </a:tc>
                <a:tc>
                  <a:txBody>
                    <a:bodyPr/>
                    <a:lstStyle/>
                    <a:p>
                      <a:pPr algn="ctr" rtl="1"/>
                      <a:r>
                        <a:rPr lang="en-US" sz="2000" b="1" dirty="0" smtClean="0"/>
                        <a:t>1.25</a:t>
                      </a:r>
                      <a:endParaRPr lang="ar-IQ" sz="2000" b="1" dirty="0"/>
                    </a:p>
                  </a:txBody>
                  <a:tcPr anchor="ctr">
                    <a:lnR w="12700" cap="flat" cmpd="sng" algn="ctr">
                      <a:solidFill>
                        <a:schemeClr val="tx1"/>
                      </a:solidFill>
                      <a:prstDash val="solid"/>
                      <a:round/>
                      <a:headEnd type="none" w="med" len="med"/>
                      <a:tailEnd type="none" w="med" len="med"/>
                    </a:lnR>
                  </a:tcPr>
                </a:tc>
                <a:tc>
                  <a:txBody>
                    <a:bodyPr/>
                    <a:lstStyle/>
                    <a:p>
                      <a:pPr algn="ctr" rtl="1"/>
                      <a:r>
                        <a:rPr lang="en-US" sz="2000" b="1" dirty="0" smtClean="0"/>
                        <a:t>1.34</a:t>
                      </a:r>
                      <a:endParaRPr lang="ar-IQ"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1"/>
                      <a:r>
                        <a:rPr lang="en-US" sz="2000" b="1" dirty="0" smtClean="0"/>
                        <a:t>1.48</a:t>
                      </a:r>
                      <a:endParaRPr lang="ar-IQ" sz="2000" b="1" dirty="0"/>
                    </a:p>
                  </a:txBody>
                  <a:tcPr anchor="ctr">
                    <a:lnL w="12700" cap="flat" cmpd="sng" algn="ctr">
                      <a:solidFill>
                        <a:schemeClr val="tx1"/>
                      </a:solidFill>
                      <a:prstDash val="solid"/>
                      <a:round/>
                      <a:headEnd type="none" w="med" len="med"/>
                      <a:tailEnd type="none" w="med" len="med"/>
                    </a:lnL>
                  </a:tcPr>
                </a:tc>
                <a:tc>
                  <a:txBody>
                    <a:bodyPr/>
                    <a:lstStyle/>
                    <a:p>
                      <a:pPr algn="ctr" rtl="1"/>
                      <a:r>
                        <a:rPr lang="en-US" sz="2000" b="1" dirty="0" smtClean="0"/>
                        <a:t>1.57</a:t>
                      </a:r>
                      <a:endParaRPr lang="ar-IQ" sz="2000" b="1" dirty="0"/>
                    </a:p>
                  </a:txBody>
                  <a:tcPr anchor="ctr"/>
                </a:tc>
                <a:extLst>
                  <a:ext uri="{0D108BD9-81ED-4DB2-BD59-A6C34878D82A}">
                    <a16:rowId xmlns:a16="http://schemas.microsoft.com/office/drawing/2014/main" val="10002"/>
                  </a:ext>
                </a:extLst>
              </a:tr>
              <a:tr h="370840">
                <a:tc>
                  <a:txBody>
                    <a:bodyPr/>
                    <a:lstStyle/>
                    <a:p>
                      <a:pPr algn="ctr" rtl="1"/>
                      <a:r>
                        <a:rPr lang="ar-IQ" sz="2000" b="1" dirty="0" smtClean="0"/>
                        <a:t>نهائية</a:t>
                      </a:r>
                      <a:r>
                        <a:rPr lang="ar-IQ" sz="2000" b="1" baseline="0" dirty="0" smtClean="0"/>
                        <a:t> مرحلة التحلل الحراري الحفزي</a:t>
                      </a:r>
                    </a:p>
                    <a:p>
                      <a:pPr algn="ctr" rtl="1"/>
                      <a:r>
                        <a:rPr lang="en-US" sz="2000" b="1" baseline="0" dirty="0" smtClean="0"/>
                        <a:t>Catagenesis stage</a:t>
                      </a:r>
                      <a:endParaRPr lang="ar-IQ" sz="2000" b="1" dirty="0"/>
                    </a:p>
                  </a:txBody>
                  <a:tcPr anchor="ctr"/>
                </a:tc>
                <a:tc>
                  <a:txBody>
                    <a:bodyPr/>
                    <a:lstStyle/>
                    <a:p>
                      <a:pPr algn="ctr" rtl="1"/>
                      <a:r>
                        <a:rPr lang="en-US" sz="2000" b="1" dirty="0" smtClean="0"/>
                        <a:t>1.20</a:t>
                      </a:r>
                      <a:endParaRPr lang="ar-IQ" sz="2000" b="1" dirty="0"/>
                    </a:p>
                  </a:txBody>
                  <a:tcPr anchor="ctr">
                    <a:lnR w="12700" cap="flat" cmpd="sng" algn="ctr">
                      <a:solidFill>
                        <a:schemeClr val="tx1"/>
                      </a:solidFill>
                      <a:prstDash val="solid"/>
                      <a:round/>
                      <a:headEnd type="none" w="med" len="med"/>
                      <a:tailEnd type="none" w="med" len="med"/>
                    </a:lnR>
                  </a:tcPr>
                </a:tc>
                <a:tc>
                  <a:txBody>
                    <a:bodyPr/>
                    <a:lstStyle/>
                    <a:p>
                      <a:pPr algn="ctr" rtl="1"/>
                      <a:r>
                        <a:rPr lang="en-US" sz="2000" b="1" dirty="0" smtClean="0"/>
                        <a:t>1.19</a:t>
                      </a:r>
                      <a:endParaRPr lang="ar-IQ"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1"/>
                      <a:r>
                        <a:rPr lang="en-US" sz="2000" b="1" dirty="0" smtClean="0"/>
                        <a:t>1.18</a:t>
                      </a:r>
                      <a:endParaRPr lang="ar-IQ" sz="2000" b="1" dirty="0"/>
                    </a:p>
                  </a:txBody>
                  <a:tcPr anchor="ctr">
                    <a:lnL w="12700" cap="flat" cmpd="sng" algn="ctr">
                      <a:solidFill>
                        <a:schemeClr val="tx1"/>
                      </a:solidFill>
                      <a:prstDash val="solid"/>
                      <a:round/>
                      <a:headEnd type="none" w="med" len="med"/>
                      <a:tailEnd type="none" w="med" len="med"/>
                    </a:lnL>
                  </a:tcPr>
                </a:tc>
                <a:tc>
                  <a:txBody>
                    <a:bodyPr/>
                    <a:lstStyle/>
                    <a:p>
                      <a:pPr algn="ctr" rtl="1"/>
                      <a:r>
                        <a:rPr lang="en-US" sz="2000" b="1" dirty="0" smtClean="0"/>
                        <a:t>1.12</a:t>
                      </a:r>
                      <a:endParaRPr lang="ar-IQ" sz="2000" b="1"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04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Autofit/>
          </a:bodyPr>
          <a:lstStyle/>
          <a:p>
            <a:pPr marL="0" indent="0" algn="just">
              <a:buNone/>
            </a:pPr>
            <a:r>
              <a:rPr lang="ar-IQ" sz="2000" dirty="0" smtClean="0"/>
              <a:t>    وفي مجال دراسات تقييم صخور المصدر تعتبر القيمة </a:t>
            </a:r>
            <a:r>
              <a:rPr lang="en-US" sz="2000" dirty="0" smtClean="0"/>
              <a:t>%0.5</a:t>
            </a:r>
            <a:r>
              <a:rPr lang="ar-IQ" sz="2000" dirty="0" smtClean="0"/>
              <a:t> لمحتوى الكربون العضوي هي الحد الأدنى لإعتبار الصخر تحت الدراسة صخر مصدر للبترول، وهناك بعض المراكز العلمية التي ترفع هذا الحد إلى </a:t>
            </a:r>
            <a:r>
              <a:rPr lang="en-US" sz="2000" dirty="0" smtClean="0"/>
              <a:t>%1</a:t>
            </a:r>
            <a:r>
              <a:rPr lang="ar-IQ" sz="2000" dirty="0" smtClean="0"/>
              <a:t>. ومن نتائج الدراسات التفصيلية لصخور المصدر المتنوعة من مناطق متعددة وجد أن متوسط مقدار محتوى الكربون العضوي لصخور الكربونات يساوي </a:t>
            </a:r>
            <a:r>
              <a:rPr lang="en-US" sz="2000" dirty="0" smtClean="0"/>
              <a:t>%0.6</a:t>
            </a:r>
            <a:r>
              <a:rPr lang="ar-IQ" sz="2000" dirty="0" smtClean="0"/>
              <a:t>، بينما يزيد هذا المقدار إلى حوالي </a:t>
            </a:r>
            <a:r>
              <a:rPr lang="en-US" sz="2000" dirty="0" smtClean="0"/>
              <a:t>%2</a:t>
            </a:r>
            <a:r>
              <a:rPr lang="ar-IQ" sz="2000" dirty="0" smtClean="0"/>
              <a:t> لصخر الطفل. وهناك شبه إجماع من لمتخصصين في مجال الإستكشاف الجيوكيميائي للبترول على أن مقدار محتوى المصدر يجب ألايقل عن </a:t>
            </a:r>
            <a:r>
              <a:rPr lang="en-US" sz="2000" b="1" dirty="0" smtClean="0"/>
              <a:t>%0.3</a:t>
            </a:r>
            <a:r>
              <a:rPr lang="ar-IQ" sz="2000" b="1" dirty="0" smtClean="0"/>
              <a:t> </a:t>
            </a:r>
            <a:r>
              <a:rPr lang="ar-IQ" sz="2000" dirty="0" smtClean="0"/>
              <a:t>بالنسبة لصخور </a:t>
            </a:r>
            <a:r>
              <a:rPr lang="ar-IQ" sz="2000" b="1" dirty="0" smtClean="0"/>
              <a:t>الكربونات</a:t>
            </a:r>
            <a:r>
              <a:rPr lang="ar-IQ" sz="2000" dirty="0" smtClean="0"/>
              <a:t> و </a:t>
            </a:r>
            <a:r>
              <a:rPr lang="en-US" sz="2000" b="1" dirty="0" smtClean="0"/>
              <a:t>%0.5</a:t>
            </a:r>
            <a:r>
              <a:rPr lang="ar-IQ" sz="2000" b="1" dirty="0" smtClean="0"/>
              <a:t> </a:t>
            </a:r>
            <a:r>
              <a:rPr lang="ar-IQ" sz="2000" dirty="0" smtClean="0"/>
              <a:t>بالنسبة لصخور </a:t>
            </a:r>
            <a:r>
              <a:rPr lang="ar-IQ" sz="2000" b="1" dirty="0" smtClean="0"/>
              <a:t>الطفل</a:t>
            </a:r>
            <a:r>
              <a:rPr lang="ar-IQ" sz="2000" dirty="0" smtClean="0"/>
              <a:t>، وهذه القيمة ليست ضروروية لتوليد الكميات الكافية من زيت البترول فحسب، ولكنها ضرورية أيضاً لبدء عملية هجرة الزيت المتكون.</a:t>
            </a:r>
            <a:endParaRPr lang="ar-IQ" sz="2000" dirty="0"/>
          </a:p>
        </p:txBody>
      </p:sp>
    </p:spTree>
    <p:extLst>
      <p:ext uri="{BB962C8B-B14F-4D97-AF65-F5344CB8AC3E}">
        <p14:creationId xmlns:p14="http://schemas.microsoft.com/office/powerpoint/2010/main" val="158578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marL="0" indent="0"/>
            <a:r>
              <a:rPr lang="ar-IQ" sz="2000" dirty="0" smtClean="0">
                <a:solidFill>
                  <a:srgbClr val="00B050"/>
                </a:solidFill>
              </a:rPr>
              <a:t>2- نوع المادة العضوية</a:t>
            </a:r>
            <a:br>
              <a:rPr lang="ar-IQ" sz="2000" dirty="0" smtClean="0">
                <a:solidFill>
                  <a:srgbClr val="00B050"/>
                </a:solidFill>
              </a:rPr>
            </a:br>
            <a:r>
              <a:rPr lang="ar-IQ" sz="2000" dirty="0" smtClean="0">
                <a:solidFill>
                  <a:srgbClr val="00B050"/>
                </a:solidFill>
              </a:rPr>
              <a:t> </a:t>
            </a:r>
            <a:r>
              <a:rPr lang="en-US" sz="2000" dirty="0" smtClean="0">
                <a:solidFill>
                  <a:srgbClr val="00B050"/>
                </a:solidFill>
              </a:rPr>
              <a:t>Type of organic matter (Quality of insoluble organic matter)</a:t>
            </a:r>
            <a:r>
              <a:rPr lang="ar-IQ" sz="2000" dirty="0" smtClean="0">
                <a:solidFill>
                  <a:srgbClr val="00B050"/>
                </a:solidFill>
              </a:rPr>
              <a:t/>
            </a:r>
            <a:br>
              <a:rPr lang="ar-IQ" sz="2000" dirty="0" smtClean="0">
                <a:solidFill>
                  <a:srgbClr val="00B050"/>
                </a:solidFill>
              </a:rPr>
            </a:br>
            <a:r>
              <a:rPr lang="ar-IQ" sz="2000" dirty="0" smtClean="0"/>
              <a:t>     </a:t>
            </a:r>
            <a:br>
              <a:rPr lang="ar-IQ" sz="2000" dirty="0" smtClean="0"/>
            </a:br>
            <a:endParaRPr lang="ar-IQ" sz="2000" dirty="0"/>
          </a:p>
        </p:txBody>
      </p:sp>
      <p:sp>
        <p:nvSpPr>
          <p:cNvPr id="3" name="عنصر نائب للمحتوى 2"/>
          <p:cNvSpPr>
            <a:spLocks noGrp="1"/>
          </p:cNvSpPr>
          <p:nvPr>
            <p:ph idx="1"/>
          </p:nvPr>
        </p:nvSpPr>
        <p:spPr/>
        <p:txBody>
          <a:bodyPr>
            <a:normAutofit fontScale="77500" lnSpcReduction="20000"/>
          </a:bodyPr>
          <a:lstStyle/>
          <a:p>
            <a:pPr marL="0" indent="0" algn="just">
              <a:buNone/>
            </a:pPr>
            <a:r>
              <a:rPr lang="ar-IQ" dirty="0" smtClean="0"/>
              <a:t> تعتبر كمية المواد العضوية في أي صخرعاملاً اساسياً لتصنيفه ضمن صخور المصدر، ولكن إلى جانب هذا يلزم تحديد نوع المواد العضوية او الكيروجين حتى يتم عمل تقييم شامل لصخر المصدر، وذلك نظراً لأن لكل نوع من الكيروجين مقدرة معينة لتكوين البترول. ويرجع هذا الى اختلاف اصل المواد العضوية المكونة للكيروجين، حيث ان المصادر الأساسية لها هي بقايا البكتريا ولابلانكتونات(العوالق) النباتية والحيوانية، والنباتات الراقية(</a:t>
            </a:r>
            <a:r>
              <a:rPr lang="en-US" dirty="0" smtClean="0"/>
              <a:t>Higher plants</a:t>
            </a:r>
            <a:r>
              <a:rPr lang="ar-IQ" dirty="0" smtClean="0"/>
              <a:t>) وهناك إختلافات جوهرية بين التركيب الكيميائي للكائنات التي تعيش في البيئات المائية وتلك التي تعيش في البيئات غير المائية(الهوائية). ويعزى هذا إلى أن النباتات الأرضية تعتمد على البولميرات، مثل الليجين، كمكون اساسي لها، بينما لاتحتاج نباتات البيئة المائية إلى مثل هذه البوليميرات. والى جانب هذا فإن عملية نقل وترسيب وحفظ بقايا المواد العضوية تلعب دوراً هاماً في تحديد التركيب الكيميائي لهذه المواد العضوية، وكذا إمكانياتها(جهدها) البترولية. ويتم تحديد وتمييز أنواع المواد العضوية المختلفة بواسطة الفحص الضوئي أو البصري بالمجهر، وبطريقة التحليل الفيزيوكيميائية. فالفحص الضوئي بالمجهر يحدد بوضوح نوع ومصدر المواد العضوية الأساسية المكونة للكيروجين، ومن جانب آخر فإن الطرق الفيزيو-كيميائية تلقى الضوء على المكونات الكيميائية للمواد العضوية ككل داخل الرسوبيات، ومدى قدرتها على توليد البترول، أي الجهد البترولي لهذه الصخور.</a:t>
            </a:r>
            <a:endParaRPr lang="ar-IQ" dirty="0"/>
          </a:p>
        </p:txBody>
      </p:sp>
    </p:spTree>
    <p:extLst>
      <p:ext uri="{BB962C8B-B14F-4D97-AF65-F5344CB8AC3E}">
        <p14:creationId xmlns:p14="http://schemas.microsoft.com/office/powerpoint/2010/main" val="40201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88640"/>
            <a:ext cx="8856984" cy="6336704"/>
          </a:xfrm>
        </p:spPr>
        <p:txBody>
          <a:bodyPr>
            <a:noAutofit/>
          </a:bodyPr>
          <a:lstStyle/>
          <a:p>
            <a:pPr marL="0" indent="0" algn="just">
              <a:buNone/>
            </a:pPr>
            <a:r>
              <a:rPr lang="ar-IQ" sz="1800" b="1" dirty="0" smtClean="0">
                <a:solidFill>
                  <a:srgbClr val="C00000"/>
                </a:solidFill>
              </a:rPr>
              <a:t>اولاً: الفحص الضوئي (البصري) بالمجهر </a:t>
            </a:r>
            <a:r>
              <a:rPr lang="en-US" sz="1800" b="1" dirty="0" smtClean="0">
                <a:solidFill>
                  <a:srgbClr val="C00000"/>
                </a:solidFill>
              </a:rPr>
              <a:t>Optical examination</a:t>
            </a:r>
            <a:endParaRPr lang="ar-IQ" sz="1800" b="1" dirty="0" smtClean="0">
              <a:solidFill>
                <a:srgbClr val="C00000"/>
              </a:solidFill>
            </a:endParaRPr>
          </a:p>
          <a:p>
            <a:pPr marL="0" indent="0" algn="just">
              <a:buNone/>
            </a:pPr>
            <a:r>
              <a:rPr lang="ar-IQ" sz="1800" dirty="0" smtClean="0"/>
              <a:t>     يمكن بطرق الفحص الضوئي بالمجهر وصف وتمييز المواد العضوية التي توجد على هيئة حبيبات أو قطع صغيرة لايقل قطر الواحدة او طولها عن ميكرون واحد، كما يمكن أيضاً وصف وتمييز الحبيبات غير المتبلورة الدقيقة بواسطة تقنيات </a:t>
            </a:r>
            <a:r>
              <a:rPr lang="ar-IQ" sz="1800" b="1" dirty="0" smtClean="0"/>
              <a:t>الضوء المنعكس والضوء النفاذ</a:t>
            </a:r>
            <a:r>
              <a:rPr lang="ar-IQ" sz="1800" dirty="0" smtClean="0"/>
              <a:t>، أو </a:t>
            </a:r>
            <a:r>
              <a:rPr lang="ar-IQ" sz="1800" b="1" dirty="0" smtClean="0"/>
              <a:t>الفورسينس</a:t>
            </a:r>
            <a:r>
              <a:rPr lang="ar-IQ" sz="1800" dirty="0" smtClean="0"/>
              <a:t> (الاشعة الزرقاء في مدى طول موجي من </a:t>
            </a:r>
            <a:r>
              <a:rPr lang="en-US" sz="1800" dirty="0" smtClean="0"/>
              <a:t>365-435</a:t>
            </a:r>
            <a:r>
              <a:rPr lang="ar-IQ" sz="1800" dirty="0" smtClean="0"/>
              <a:t> نانومتير </a:t>
            </a:r>
            <a:r>
              <a:rPr lang="en-US" sz="1800" dirty="0" smtClean="0"/>
              <a:t>nm</a:t>
            </a:r>
            <a:r>
              <a:rPr lang="ar-IQ" sz="1800" dirty="0" smtClean="0"/>
              <a:t> المنبعث من لمبة الزئبق). ويتم فحص ودراسة المواد العضوية والصخور بثلاثة أساليب كما يلي:</a:t>
            </a:r>
          </a:p>
          <a:p>
            <a:pPr marL="0" indent="0" algn="just">
              <a:buNone/>
            </a:pPr>
            <a:r>
              <a:rPr lang="ar-IQ" sz="1800" dirty="0" smtClean="0"/>
              <a:t>1- فحص عينات ملساء ومصقولة السطح في صخر المصدر تحت الضوء المنعكس.</a:t>
            </a:r>
          </a:p>
          <a:p>
            <a:pPr marL="0" indent="0" algn="just">
              <a:buNone/>
            </a:pPr>
            <a:r>
              <a:rPr lang="ar-IQ" sz="1800" dirty="0" smtClean="0"/>
              <a:t>2- فحص عينات من مركزات المواد العضوية (الكيروجين) المفصولة من صخر المصدر بعد معالجته بالأحماض المعدنية(الهيدروكلوريك والهيدروفلوريك).</a:t>
            </a:r>
          </a:p>
          <a:p>
            <a:pPr marL="0" indent="0" algn="just">
              <a:buNone/>
            </a:pPr>
            <a:r>
              <a:rPr lang="ar-IQ" sz="1800" dirty="0" smtClean="0"/>
              <a:t>3- فحص قطع وحبيبات المادة العضوية المأخوذة من الصخر والمثبتة على شرائح زجاجية على طريقة دراسة الحفريات.</a:t>
            </a:r>
          </a:p>
          <a:p>
            <a:pPr marL="0" indent="0" algn="just">
              <a:buNone/>
            </a:pPr>
            <a:r>
              <a:rPr lang="ar-IQ" sz="1800" dirty="0" smtClean="0"/>
              <a:t>    ويفضل إتباع أسلوبين على الأقل من الأساليب الثلاثة لدراسة المواد العضوية حتى يتم إستكمال المعلومات اللازمة للوصف الدقيق لهذه المواد. وتنقسم المكونات العضوية للكروجين على أساس الخواص البصرية إلى ثلاثة أنواع تأخذ نفس التسميات المستخدمة في تصنيف ووصف المكونات العضوية للفحم، والني يطلق على كل منها تعبير «ماسيرال» </a:t>
            </a:r>
            <a:r>
              <a:rPr lang="en-US" sz="1800" dirty="0" smtClean="0"/>
              <a:t>Maceral</a:t>
            </a:r>
            <a:r>
              <a:rPr lang="ar-IQ" sz="1800" dirty="0" smtClean="0"/>
              <a:t> ويعني معدناً عضوياً، تشبهاً بكلمة معدن </a:t>
            </a:r>
            <a:r>
              <a:rPr lang="en-US" sz="1800" dirty="0" smtClean="0"/>
              <a:t>Mineral</a:t>
            </a:r>
            <a:r>
              <a:rPr lang="ar-IQ" sz="1800" dirty="0" smtClean="0"/>
              <a:t>. وتختلف المعادن المكونة للصخور عن المعادن العضوية (ماسيرال) في أن معادن </a:t>
            </a:r>
            <a:r>
              <a:rPr lang="ar-IQ" sz="1800" smtClean="0"/>
              <a:t>الصخور ثابتة </a:t>
            </a:r>
            <a:r>
              <a:rPr lang="ar-IQ" sz="1800" dirty="0" smtClean="0"/>
              <a:t>إلى حد كبير وتقاوم عمليات التحلل بإستثناء ظروف التحول من ضغط ودرجة حرارة عالية، كما ان التجمعات المعدنية تستخدم لتحديد نوع الصخر، بينما المعادن العضوية عبارة عن مكونات عضوية نباتية الأصل، لها مسارات تغير مع التركيب الكيميائي الذي يعتمد على رتبة التفحم، أي التاريخ الحراري. وتصنف المعادن العضوية(الماسيرال) المكونة للفحم إلى ثلاثة أنواع كما يلي.</a:t>
            </a:r>
            <a:endParaRPr lang="ar-IQ" sz="1800" dirty="0"/>
          </a:p>
        </p:txBody>
      </p:sp>
    </p:spTree>
    <p:extLst>
      <p:ext uri="{BB962C8B-B14F-4D97-AF65-F5344CB8AC3E}">
        <p14:creationId xmlns:p14="http://schemas.microsoft.com/office/powerpoint/2010/main" val="264914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IQ" sz="4400" dirty="0" smtClean="0"/>
              <a:t>ليبتينيت </a:t>
            </a:r>
            <a:r>
              <a:rPr lang="en-US" sz="4400" dirty="0" err="1" smtClean="0"/>
              <a:t>Liptinite</a:t>
            </a:r>
            <a:r>
              <a:rPr lang="ar-IQ" sz="4400" dirty="0" smtClean="0"/>
              <a:t/>
            </a:r>
            <a:br>
              <a:rPr lang="ar-IQ" sz="4400" dirty="0" smtClean="0"/>
            </a:br>
            <a:endParaRPr lang="ar-IQ" dirty="0"/>
          </a:p>
        </p:txBody>
      </p:sp>
      <p:sp>
        <p:nvSpPr>
          <p:cNvPr id="3" name="عنصر نائب للمحتوى 2"/>
          <p:cNvSpPr>
            <a:spLocks noGrp="1"/>
          </p:cNvSpPr>
          <p:nvPr>
            <p:ph idx="1"/>
          </p:nvPr>
        </p:nvSpPr>
        <p:spPr/>
        <p:txBody>
          <a:bodyPr>
            <a:normAutofit/>
          </a:bodyPr>
          <a:lstStyle/>
          <a:p>
            <a:pPr marL="0" indent="0" algn="just">
              <a:buNone/>
            </a:pPr>
            <a:endParaRPr lang="ar-IQ" sz="2000" dirty="0" smtClean="0"/>
          </a:p>
          <a:p>
            <a:pPr marL="0" indent="0" algn="just">
              <a:buNone/>
            </a:pPr>
            <a:r>
              <a:rPr lang="ar-IQ" sz="2000" dirty="0" smtClean="0"/>
              <a:t>     المصدر الأساسي لهذه الحبيبات هو الطحالب(</a:t>
            </a:r>
            <a:r>
              <a:rPr lang="en-US" sz="2000" dirty="0" smtClean="0"/>
              <a:t>Algal</a:t>
            </a:r>
            <a:r>
              <a:rPr lang="ar-IQ" sz="2000" dirty="0" smtClean="0"/>
              <a:t>) او الأبواغ(</a:t>
            </a:r>
            <a:r>
              <a:rPr lang="en-US" sz="2000" dirty="0" smtClean="0"/>
              <a:t>Spores</a:t>
            </a:r>
            <a:r>
              <a:rPr lang="ar-IQ" sz="2000" dirty="0" smtClean="0"/>
              <a:t>) وبعض الشموع(</a:t>
            </a:r>
            <a:r>
              <a:rPr lang="en-US" sz="2000" dirty="0" smtClean="0"/>
              <a:t>Waxes</a:t>
            </a:r>
            <a:r>
              <a:rPr lang="ar-IQ" sz="2000" dirty="0" smtClean="0"/>
              <a:t>) والصمغ(</a:t>
            </a:r>
            <a:r>
              <a:rPr lang="en-US" sz="2000" dirty="0" smtClean="0"/>
              <a:t>Resins</a:t>
            </a:r>
            <a:r>
              <a:rPr lang="ar-IQ" sz="2000" dirty="0" smtClean="0"/>
              <a:t>) والقشور(</a:t>
            </a:r>
            <a:r>
              <a:rPr lang="en-US" sz="2000" dirty="0" smtClean="0"/>
              <a:t>Cutins</a:t>
            </a:r>
            <a:r>
              <a:rPr lang="ar-IQ" sz="2000" dirty="0" smtClean="0"/>
              <a:t>) النباتية، لذلك يشتمل الليبتينيت على عدة أنواع هي الألجينيت(</a:t>
            </a:r>
            <a:r>
              <a:rPr lang="en-US" sz="2000" dirty="0" smtClean="0"/>
              <a:t>Alginite</a:t>
            </a:r>
            <a:r>
              <a:rPr lang="ar-IQ" sz="2000" dirty="0" smtClean="0"/>
              <a:t>)، والسبورنيت(</a:t>
            </a:r>
            <a:r>
              <a:rPr lang="en-US" sz="2000" dirty="0" smtClean="0"/>
              <a:t>Sporinite</a:t>
            </a:r>
            <a:r>
              <a:rPr lang="ar-IQ" sz="2000" dirty="0" smtClean="0"/>
              <a:t>)، والريزينيت(</a:t>
            </a:r>
            <a:r>
              <a:rPr lang="en-US" sz="2000" dirty="0" smtClean="0"/>
              <a:t>Resinite</a:t>
            </a:r>
            <a:r>
              <a:rPr lang="ar-IQ" sz="2000" dirty="0" smtClean="0"/>
              <a:t>)، والكاتينيت(</a:t>
            </a:r>
            <a:r>
              <a:rPr lang="en-US" sz="2000" dirty="0" smtClean="0"/>
              <a:t>Cutinite</a:t>
            </a:r>
            <a:r>
              <a:rPr lang="ar-IQ" sz="2000" dirty="0" smtClean="0"/>
              <a:t>). وتظهر مكنات الليبيتينيت عند دراستها تحت المجهر بالضوء المنعكس والنافذ كحبيبات </a:t>
            </a:r>
            <a:r>
              <a:rPr lang="ar-IQ" sz="2000" b="1" dirty="0" smtClean="0">
                <a:solidFill>
                  <a:srgbClr val="92D050"/>
                </a:solidFill>
              </a:rPr>
              <a:t>رمادية داكنة غير لامعة وغير واضحة المعالم، وتحتفظ هذه الحبيبات أحياناً ببعض معالم التشكل السطحي والبنية الداخلية الأصلية</a:t>
            </a:r>
            <a:r>
              <a:rPr lang="ar-IQ" sz="2000" dirty="0" smtClean="0">
                <a:solidFill>
                  <a:srgbClr val="92D050"/>
                </a:solidFill>
              </a:rPr>
              <a:t>، </a:t>
            </a:r>
            <a:r>
              <a:rPr lang="ar-IQ" sz="2000" b="1" dirty="0" smtClean="0">
                <a:solidFill>
                  <a:srgbClr val="92D050"/>
                </a:solidFill>
              </a:rPr>
              <a:t>وعند إستخدام تقنية الفلوروسينس تظهر هذه الحبيبات تضوءاً بتدرج من اللون الأخضر وحتى الأحمر</a:t>
            </a:r>
            <a:r>
              <a:rPr lang="ar-IQ" sz="2000" dirty="0" smtClean="0">
                <a:solidFill>
                  <a:srgbClr val="92D050"/>
                </a:solidFill>
              </a:rPr>
              <a:t>،</a:t>
            </a:r>
            <a:r>
              <a:rPr lang="ar-IQ" sz="2000" dirty="0" smtClean="0"/>
              <a:t> وتغير لون التضوء يعد معاملاً لقياس رتبة التفحم(أو النضوج)، حيث تزداد رتبة الفحم مع تغير اللون من الأخضر إلى الأصفر والأحمر ثم الأحمر الداكن.</a:t>
            </a:r>
            <a:endParaRPr lang="ar-IQ" sz="2000" dirty="0"/>
          </a:p>
        </p:txBody>
      </p:sp>
    </p:spTree>
    <p:extLst>
      <p:ext uri="{BB962C8B-B14F-4D97-AF65-F5344CB8AC3E}">
        <p14:creationId xmlns:p14="http://schemas.microsoft.com/office/powerpoint/2010/main" val="10649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836712"/>
            <a:ext cx="8229600" cy="5289451"/>
          </a:xfrm>
        </p:spPr>
        <p:txBody>
          <a:bodyPr>
            <a:normAutofit/>
          </a:bodyPr>
          <a:lstStyle/>
          <a:p>
            <a:pPr algn="just"/>
            <a:r>
              <a:rPr lang="ar-IQ" sz="2000" b="1" dirty="0" smtClean="0"/>
              <a:t>فيترينيت أو هيومينيت </a:t>
            </a:r>
            <a:r>
              <a:rPr lang="en-US" sz="2000" b="1" dirty="0" smtClean="0"/>
              <a:t>Vitrinite(Huminite)</a:t>
            </a:r>
            <a:endParaRPr lang="ar-IQ" sz="2000" b="1" dirty="0" smtClean="0"/>
          </a:p>
          <a:p>
            <a:pPr algn="just"/>
            <a:endParaRPr lang="ar-IQ" sz="2000" dirty="0" smtClean="0"/>
          </a:p>
          <a:p>
            <a:pPr marL="0" indent="0" algn="just">
              <a:buNone/>
            </a:pPr>
            <a:r>
              <a:rPr lang="ar-IQ" sz="2000" dirty="0" smtClean="0"/>
              <a:t>     تتكون حبيبات الفيترينيت أو الهيومينيت أساساً من بقايا </a:t>
            </a:r>
            <a:r>
              <a:rPr lang="ar-IQ" sz="2000" u="sng" dirty="0" smtClean="0"/>
              <a:t>أنسجة النباتات الراقية (</a:t>
            </a:r>
            <a:r>
              <a:rPr lang="en-US" sz="2000" u="sng" dirty="0" smtClean="0"/>
              <a:t>Higher plants</a:t>
            </a:r>
            <a:r>
              <a:rPr lang="ar-IQ" sz="2000" u="sng" dirty="0" smtClean="0"/>
              <a:t>) </a:t>
            </a:r>
            <a:r>
              <a:rPr lang="ar-IQ" sz="2000" dirty="0" smtClean="0"/>
              <a:t>التي تظل محتفظة </a:t>
            </a:r>
            <a:r>
              <a:rPr lang="ar-IQ" sz="2000" b="1" dirty="0" smtClean="0"/>
              <a:t>بمعالمة شكلها السطحي وينيتها الداخلية الأصلية </a:t>
            </a:r>
            <a:r>
              <a:rPr lang="ar-IQ" sz="2000" dirty="0" smtClean="0"/>
              <a:t>بدرجة يسهل تمييزها وتحديدها تحت المجهر. وغالباً ما يحدث لهذه الحبيبات أو القطع تحلل مصحوب بتغير حالتها إلى الحالة شبه السائلة ويطلق على هذه العملية تسمية(</a:t>
            </a:r>
            <a:r>
              <a:rPr lang="en-US" sz="2000" dirty="0" smtClean="0"/>
              <a:t>Gelification</a:t>
            </a:r>
            <a:r>
              <a:rPr lang="ar-IQ" sz="2000" dirty="0" smtClean="0"/>
              <a:t>). وفي مرحلة الفحم البني(</a:t>
            </a:r>
            <a:r>
              <a:rPr lang="en-US" sz="2000" dirty="0" smtClean="0"/>
              <a:t>Brown coal</a:t>
            </a:r>
            <a:r>
              <a:rPr lang="ar-IQ" sz="2000" dirty="0" smtClean="0"/>
              <a:t>) يتكون الهيومينيت أساساً من أنسجة كتلية للخلايا الخشبية وقشور الأخشاب، ومن ترسب المواد الدبالية وتغيرها أيضاً إلى الحالة شبه السائلة. وعند فحص حبيبات الهيومينيت نجد أنها تظهر </a:t>
            </a:r>
            <a:r>
              <a:rPr lang="ar-IQ" sz="2000" b="1" dirty="0" smtClean="0"/>
              <a:t>إنعكاساً متوسطاً أكبر من إنعكاس حبيبات الليبتينيت</a:t>
            </a:r>
            <a:r>
              <a:rPr lang="ar-IQ" sz="2000" dirty="0" smtClean="0"/>
              <a:t>، ومع زيادة درجة التفحم ورتبة نوع الفحم يزداد إنعكاس حبيبات الهيومينيت حتى يصل إلى القيمة </a:t>
            </a:r>
            <a:r>
              <a:rPr lang="en-US" sz="2000" dirty="0" smtClean="0"/>
              <a:t>%0.4</a:t>
            </a:r>
            <a:r>
              <a:rPr lang="ar-IQ" sz="2000" dirty="0" smtClean="0"/>
              <a:t> التي تصبح عندها هذه الحبيبات أكثر تحللاً ويقل وضوح تشكل سطحها الخارجي، وكذلك البنية الداخلية اللخلايا رغم وجودها وإمكانية تمييزها، وعند هذه المرحلة تسمى الحبيبات فيترينيت. وبفحص الفيترينيت بالمجهر تحت الضوء العادي المنعكس وبإستخدام زيت الغمس(</a:t>
            </a:r>
            <a:r>
              <a:rPr lang="en-US" sz="2000" dirty="0" smtClean="0"/>
              <a:t>Oil immersion</a:t>
            </a:r>
            <a:r>
              <a:rPr lang="ar-IQ" sz="2000" dirty="0" smtClean="0"/>
              <a:t>) </a:t>
            </a:r>
            <a:r>
              <a:rPr lang="ar-IQ" sz="2000" dirty="0" smtClean="0">
                <a:solidFill>
                  <a:srgbClr val="92D050"/>
                </a:solidFill>
              </a:rPr>
              <a:t>تظهر الحبيبات بمظهر </a:t>
            </a:r>
            <a:r>
              <a:rPr lang="ar-IQ" sz="2000" b="1" dirty="0" smtClean="0">
                <a:solidFill>
                  <a:srgbClr val="92D050"/>
                </a:solidFill>
              </a:rPr>
              <a:t>رمادي اللون</a:t>
            </a:r>
            <a:r>
              <a:rPr lang="ar-IQ" sz="2000" dirty="0" smtClean="0">
                <a:solidFill>
                  <a:srgbClr val="92D050"/>
                </a:solidFill>
              </a:rPr>
              <a:t>، وتكون أكثر لمعاناً من حبيبات الليبتينيت. وحبيبات الفيترينيت </a:t>
            </a:r>
            <a:r>
              <a:rPr lang="ar-IQ" sz="2000" b="1" dirty="0" smtClean="0">
                <a:solidFill>
                  <a:srgbClr val="92D050"/>
                </a:solidFill>
              </a:rPr>
              <a:t>لاتظهر تضوءاً محسوساً عند فحصها بالمجهر بإستعمال تقنية الفلورسينس.</a:t>
            </a:r>
            <a:endParaRPr lang="ar-IQ" sz="2000" b="1" dirty="0">
              <a:solidFill>
                <a:srgbClr val="92D050"/>
              </a:solidFill>
            </a:endParaRPr>
          </a:p>
        </p:txBody>
      </p:sp>
    </p:spTree>
    <p:extLst>
      <p:ext uri="{BB962C8B-B14F-4D97-AF65-F5344CB8AC3E}">
        <p14:creationId xmlns:p14="http://schemas.microsoft.com/office/powerpoint/2010/main" val="9202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836712"/>
            <a:ext cx="8229600" cy="5289451"/>
          </a:xfrm>
        </p:spPr>
        <p:txBody>
          <a:bodyPr>
            <a:normAutofit/>
          </a:bodyPr>
          <a:lstStyle/>
          <a:p>
            <a:pPr algn="just"/>
            <a:r>
              <a:rPr lang="ar-IQ" sz="2000" b="1" dirty="0" smtClean="0"/>
              <a:t>إنيرتينت </a:t>
            </a:r>
            <a:r>
              <a:rPr lang="en-US" sz="2000" b="1" dirty="0" smtClean="0"/>
              <a:t>Inirtinite</a:t>
            </a:r>
            <a:endParaRPr lang="ar-IQ" sz="2000" b="1" dirty="0" smtClean="0"/>
          </a:p>
          <a:p>
            <a:pPr marL="0" indent="0" algn="just">
              <a:buNone/>
            </a:pPr>
            <a:endParaRPr lang="ar-IQ" sz="2000" dirty="0" smtClean="0"/>
          </a:p>
          <a:p>
            <a:pPr marL="0" indent="0" algn="just">
              <a:buNone/>
            </a:pPr>
            <a:r>
              <a:rPr lang="ar-IQ" sz="2000" dirty="0" smtClean="0"/>
              <a:t>    تأتي حبيبات الأنيرتينيت من أسنجة </a:t>
            </a:r>
            <a:r>
              <a:rPr lang="ar-IQ" sz="2000" u="sng" dirty="0" smtClean="0"/>
              <a:t>النباتات الأرضية </a:t>
            </a:r>
            <a:r>
              <a:rPr lang="ar-IQ" sz="2000" dirty="0" smtClean="0"/>
              <a:t>كما أنها تحفظ كذلك </a:t>
            </a:r>
            <a:r>
              <a:rPr lang="ar-IQ" sz="2000" b="1" dirty="0" smtClean="0"/>
              <a:t>بشكلها السطحي والبنية الداخلية الأصلية إلأى حد ما</a:t>
            </a:r>
            <a:r>
              <a:rPr lang="ar-IQ" sz="2000" dirty="0" smtClean="0"/>
              <a:t>. وتظهر حبيبات الإنيرتينيت أعلى قيمة إنعكاس للضوء، حيث تصل قيمة </a:t>
            </a:r>
            <a:r>
              <a:rPr lang="en-US" sz="2000" b="1" dirty="0" smtClean="0"/>
              <a:t>R</a:t>
            </a:r>
            <a:r>
              <a:rPr lang="en-US" sz="2000" b="1" baseline="-25000" dirty="0" smtClean="0"/>
              <a:t>max</a:t>
            </a:r>
            <a:r>
              <a:rPr lang="ar-IQ" sz="2000" dirty="0" smtClean="0"/>
              <a:t> إالى حوالي </a:t>
            </a:r>
            <a:r>
              <a:rPr lang="en-US" sz="2000" b="1" dirty="0" smtClean="0"/>
              <a:t>%3.5</a:t>
            </a:r>
            <a:r>
              <a:rPr lang="ar-IQ" sz="2000" dirty="0" smtClean="0"/>
              <a:t> في حالة فحم </a:t>
            </a:r>
            <a:r>
              <a:rPr lang="ar-IQ" sz="2000" b="1" dirty="0" smtClean="0"/>
              <a:t>الإنثراسيت</a:t>
            </a:r>
            <a:r>
              <a:rPr lang="ar-IQ" sz="2000" dirty="0" smtClean="0"/>
              <a:t>، ولذلك يمكن تمييز حبيبات </a:t>
            </a:r>
            <a:r>
              <a:rPr lang="ar-IQ" sz="2000" dirty="0" smtClean="0">
                <a:solidFill>
                  <a:srgbClr val="92D050"/>
                </a:solidFill>
              </a:rPr>
              <a:t>الإنيرتينيت </a:t>
            </a:r>
            <a:r>
              <a:rPr lang="ar-IQ" sz="2000" b="1" dirty="0" smtClean="0">
                <a:solidFill>
                  <a:srgbClr val="92D050"/>
                </a:solidFill>
              </a:rPr>
              <a:t>بلونها الأبيض شديد اللمعان تحت المجهر في الضوء العادي المعكوس</a:t>
            </a:r>
            <a:r>
              <a:rPr lang="ar-IQ" sz="2000" dirty="0" smtClean="0">
                <a:solidFill>
                  <a:srgbClr val="92D050"/>
                </a:solidFill>
              </a:rPr>
              <a:t>، كما أنها تظهر </a:t>
            </a:r>
            <a:r>
              <a:rPr lang="ar-IQ" sz="2000" b="1" dirty="0" smtClean="0">
                <a:solidFill>
                  <a:srgbClr val="92D050"/>
                </a:solidFill>
              </a:rPr>
              <a:t>قاتمة اللون أو سوداء عند فحصها بتقينة الفلوروسينس</a:t>
            </a:r>
            <a:r>
              <a:rPr lang="ar-IQ" sz="2000" dirty="0" smtClean="0">
                <a:solidFill>
                  <a:srgbClr val="92D050"/>
                </a:solidFill>
              </a:rPr>
              <a:t>.</a:t>
            </a:r>
            <a:r>
              <a:rPr lang="ar-IQ" sz="2000" dirty="0" smtClean="0"/>
              <a:t> ويبين الجدول () أنواع المواد العضوية المختلفة، وكيفية تمييزها تحت المجهر بواسطة التقنيات البصرية المخلتفة(الضوء المنعكس، والضوء النفاذ، وتقنية الفوروسينس).</a:t>
            </a:r>
            <a:endParaRPr lang="ar-IQ" sz="2000" dirty="0"/>
          </a:p>
        </p:txBody>
      </p:sp>
    </p:spTree>
    <p:extLst>
      <p:ext uri="{BB962C8B-B14F-4D97-AF65-F5344CB8AC3E}">
        <p14:creationId xmlns:p14="http://schemas.microsoft.com/office/powerpoint/2010/main" val="110677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Source rocks</a:t>
            </a:r>
            <a:endParaRPr lang="ar-IQ" dirty="0"/>
          </a:p>
        </p:txBody>
      </p:sp>
      <p:sp>
        <p:nvSpPr>
          <p:cNvPr id="3" name="Content Placeholder 2"/>
          <p:cNvSpPr>
            <a:spLocks noGrp="1"/>
          </p:cNvSpPr>
          <p:nvPr>
            <p:ph idx="1"/>
          </p:nvPr>
        </p:nvSpPr>
        <p:spPr/>
        <p:txBody>
          <a:bodyPr>
            <a:normAutofit fontScale="70000" lnSpcReduction="20000"/>
          </a:bodyPr>
          <a:lstStyle/>
          <a:p>
            <a:pPr marL="0" indent="0" algn="just">
              <a:buNone/>
            </a:pPr>
            <a:r>
              <a:rPr lang="ar-IQ" dirty="0" smtClean="0"/>
              <a:t>يمكن تعريف صخور المصدر او صخر الام بصفة عامة بانه صخر رسوبي ذو نسيج دقيق التحبب والتبلور يحتوي على نسبة من المواد العضوية , ويمكنه تحت ظروف فيزيائية وكيميائية وحيوية في الطبيعة تكوين كميات من المواد الهيدروكاربونية . يقصد بالصخور المصدرية تلك الصخور التي تملك القدرة على توليد بغض النظر عن نضوجها العضوي، وأنها تحوي على مادة عضوية (كيروجين) مناسبة لا تقل عن (</a:t>
            </a:r>
            <a:r>
              <a:rPr lang="en-US" dirty="0" smtClean="0"/>
              <a:t>5%</a:t>
            </a:r>
            <a:r>
              <a:rPr lang="ar-IQ" dirty="0" smtClean="0"/>
              <a:t>) لسجيل و(</a:t>
            </a:r>
            <a:r>
              <a:rPr lang="en-US" dirty="0" smtClean="0"/>
              <a:t>0.35%</a:t>
            </a:r>
            <a:r>
              <a:rPr lang="ar-IQ" dirty="0" smtClean="0"/>
              <a:t>) للاطيان الجيرية.</a:t>
            </a:r>
          </a:p>
          <a:p>
            <a:pPr algn="just"/>
            <a:r>
              <a:rPr lang="ar-IQ" dirty="0" smtClean="0"/>
              <a:t>     ويمكن تقسيم الصخور المصدرية الى نوعين مصدرية ولدت وحررت هايدروكاربونات بكميات كبيرة بتكوين تراكمات اقتصادية (تجارية) وصخور مصدرية واعدة(</a:t>
            </a:r>
            <a:r>
              <a:rPr lang="en-US" dirty="0" smtClean="0"/>
              <a:t>Potential source rocks</a:t>
            </a:r>
            <a:r>
              <a:rPr lang="ar-IQ" dirty="0" smtClean="0"/>
              <a:t>) تملك القدرة نفسها على توليد الهايدروكاربونات ولم تيم ذلك لعدم اكتمال نضوج المادة العضوية فيها بعد. يشكل الكيروجين (</a:t>
            </a:r>
            <a:r>
              <a:rPr lang="en-US" dirty="0" smtClean="0"/>
              <a:t>95%</a:t>
            </a:r>
            <a:r>
              <a:rPr lang="ar-IQ" dirty="0" smtClean="0"/>
              <a:t>) من نسبة المادة العضوية في صخور السجيل (</a:t>
            </a:r>
            <a:r>
              <a:rPr lang="en-US" dirty="0" smtClean="0"/>
              <a:t>Shale</a:t>
            </a:r>
            <a:r>
              <a:rPr lang="ar-IQ" dirty="0" smtClean="0"/>
              <a:t>) والوحل الطيني (</a:t>
            </a:r>
            <a:r>
              <a:rPr lang="en-US" dirty="0" smtClean="0"/>
              <a:t>Mudstone</a:t>
            </a:r>
            <a:r>
              <a:rPr lang="ar-IQ" dirty="0" smtClean="0"/>
              <a:t>) والصلصال(</a:t>
            </a:r>
            <a:r>
              <a:rPr lang="en-US" dirty="0" smtClean="0"/>
              <a:t>Marl</a:t>
            </a:r>
            <a:r>
              <a:rPr lang="ar-IQ" dirty="0" smtClean="0"/>
              <a:t>). </a:t>
            </a:r>
          </a:p>
          <a:p>
            <a:pPr algn="just"/>
            <a:r>
              <a:rPr lang="ar-IQ" dirty="0" smtClean="0"/>
              <a:t>تتميز الصخور المصدرية من حيث بنائها الصخاري بصغر حجوم حبيباتها او البلورات المؤلفة لها اي تتصف بالحبيبات الناعمة  والناعمة جدا التي حجومها اصغر من 2 مايكرون اي 0.002 ملم قطرا مما يعكس دقة النظام المسامي وزيادة المساحة السطحية للحبيبات والاحتمالية الكبيرة احتوائها على الماء الازلي. اضافة على احتوائها على نسب جيدة من معادن الصلصال (</a:t>
            </a:r>
            <a:r>
              <a:rPr lang="en-US" dirty="0" smtClean="0"/>
              <a:t>clay</a:t>
            </a:r>
            <a:r>
              <a:rPr lang="ar-SA" dirty="0" smtClean="0"/>
              <a:t>) وضمن هيئات مختلفة ومتباينة في النوع والتركيب حيث بالتالي تصبح تحت اسم الصخور المتطينة </a:t>
            </a:r>
            <a:r>
              <a:rPr lang="ar-IQ" dirty="0" smtClean="0"/>
              <a:t>(</a:t>
            </a:r>
            <a:r>
              <a:rPr lang="en-US" dirty="0" smtClean="0"/>
              <a:t>argillaceous rocks</a:t>
            </a:r>
            <a:r>
              <a:rPr lang="ar-SA" dirty="0" smtClean="0"/>
              <a:t>) مع احتوائها على نسب مختلفة من المواد العضوية (</a:t>
            </a:r>
            <a:r>
              <a:rPr lang="en-US" dirty="0" smtClean="0"/>
              <a:t>organic matter</a:t>
            </a:r>
            <a:r>
              <a:rPr lang="ar-SA" dirty="0" smtClean="0"/>
              <a:t>) متدرجة ضمن مرحلة النضوج الحراري لتوليد الهيدروكاربونات </a:t>
            </a:r>
            <a:r>
              <a:rPr lang="ar-IQ" dirty="0" smtClean="0"/>
              <a:t> </a:t>
            </a:r>
          </a:p>
          <a:p>
            <a:endParaRPr lang="ar-IQ"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400" b="1" dirty="0" smtClean="0">
                <a:solidFill>
                  <a:srgbClr val="C00000"/>
                </a:solidFill>
              </a:rPr>
              <a:t>Coal Macerals</a:t>
            </a:r>
            <a:endParaRPr lang="ar-IQ" sz="2400" b="1" dirty="0">
              <a:solidFill>
                <a:srgbClr val="C00000"/>
              </a:solidFill>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455275255"/>
              </p:ext>
            </p:extLst>
          </p:nvPr>
        </p:nvGraphicFramePr>
        <p:xfrm>
          <a:off x="457200" y="1600200"/>
          <a:ext cx="8229600" cy="2123440"/>
        </p:xfrm>
        <a:graphic>
          <a:graphicData uri="http://schemas.openxmlformats.org/drawingml/2006/table">
            <a:tbl>
              <a:tblPr rtl="1"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rtl="1"/>
                      <a:r>
                        <a:rPr lang="en-US" b="1" dirty="0" smtClean="0"/>
                        <a:t>Flourescence</a:t>
                      </a:r>
                      <a:endParaRPr lang="ar-IQ" b="1" dirty="0"/>
                    </a:p>
                  </a:txBody>
                  <a:tcPr/>
                </a:tc>
                <a:tc>
                  <a:txBody>
                    <a:bodyPr/>
                    <a:lstStyle/>
                    <a:p>
                      <a:pPr algn="ctr" rtl="1"/>
                      <a:r>
                        <a:rPr lang="en-US" b="1" dirty="0" smtClean="0"/>
                        <a:t>Ref. Intensity</a:t>
                      </a:r>
                      <a:endParaRPr lang="ar-IQ" b="1" dirty="0"/>
                    </a:p>
                  </a:txBody>
                  <a:tcPr/>
                </a:tc>
                <a:tc>
                  <a:txBody>
                    <a:bodyPr/>
                    <a:lstStyle/>
                    <a:p>
                      <a:pPr algn="ctr" rtl="1"/>
                      <a:r>
                        <a:rPr lang="en-US" b="1" dirty="0" smtClean="0"/>
                        <a:t>Type of OM</a:t>
                      </a:r>
                      <a:endParaRPr lang="ar-IQ" b="1" dirty="0"/>
                    </a:p>
                  </a:txBody>
                  <a:tcPr/>
                </a:tc>
                <a:extLst>
                  <a:ext uri="{0D108BD9-81ED-4DB2-BD59-A6C34878D82A}">
                    <a16:rowId xmlns:a16="http://schemas.microsoft.com/office/drawing/2014/main" val="10000"/>
                  </a:ext>
                </a:extLst>
              </a:tr>
              <a:tr h="370840">
                <a:tc>
                  <a:txBody>
                    <a:bodyPr/>
                    <a:lstStyle/>
                    <a:p>
                      <a:pPr algn="ctr" rtl="1"/>
                      <a:r>
                        <a:rPr lang="en-US" b="1" dirty="0" smtClean="0"/>
                        <a:t>Nil</a:t>
                      </a:r>
                      <a:endParaRPr lang="ar-IQ" b="1" dirty="0"/>
                    </a:p>
                  </a:txBody>
                  <a:tcPr/>
                </a:tc>
                <a:tc>
                  <a:txBody>
                    <a:bodyPr/>
                    <a:lstStyle/>
                    <a:p>
                      <a:pPr algn="ctr" rtl="1"/>
                      <a:r>
                        <a:rPr lang="en-US" b="1" dirty="0" smtClean="0"/>
                        <a:t>Highest</a:t>
                      </a:r>
                      <a:endParaRPr lang="ar-IQ" b="1" dirty="0"/>
                    </a:p>
                  </a:txBody>
                  <a:tcPr/>
                </a:tc>
                <a:tc>
                  <a:txBody>
                    <a:bodyPr/>
                    <a:lstStyle/>
                    <a:p>
                      <a:pPr algn="ctr" rtl="1"/>
                      <a:r>
                        <a:rPr lang="en-US" b="1" dirty="0" smtClean="0"/>
                        <a:t>Inertinites</a:t>
                      </a:r>
                      <a:endParaRPr lang="ar-IQ" b="1" dirty="0"/>
                    </a:p>
                  </a:txBody>
                  <a:tcPr/>
                </a:tc>
                <a:extLst>
                  <a:ext uri="{0D108BD9-81ED-4DB2-BD59-A6C34878D82A}">
                    <a16:rowId xmlns:a16="http://schemas.microsoft.com/office/drawing/2014/main" val="10001"/>
                  </a:ext>
                </a:extLst>
              </a:tr>
              <a:tr h="370840">
                <a:tc>
                  <a:txBody>
                    <a:bodyPr/>
                    <a:lstStyle/>
                    <a:p>
                      <a:pPr algn="ctr" rtl="1"/>
                      <a:r>
                        <a:rPr lang="en-US" b="1" dirty="0" smtClean="0"/>
                        <a:t>Reraly</a:t>
                      </a:r>
                      <a:endParaRPr lang="ar-IQ" b="1" dirty="0"/>
                    </a:p>
                  </a:txBody>
                  <a:tcPr/>
                </a:tc>
                <a:tc>
                  <a:txBody>
                    <a:bodyPr/>
                    <a:lstStyle/>
                    <a:p>
                      <a:pPr algn="ctr" rtl="1"/>
                      <a:r>
                        <a:rPr lang="en-US" b="1" dirty="0" smtClean="0"/>
                        <a:t>Intermediate</a:t>
                      </a:r>
                      <a:endParaRPr lang="ar-IQ" b="1" dirty="0"/>
                    </a:p>
                  </a:txBody>
                  <a:tcPr/>
                </a:tc>
                <a:tc>
                  <a:txBody>
                    <a:bodyPr/>
                    <a:lstStyle/>
                    <a:p>
                      <a:pPr algn="ctr" rtl="1"/>
                      <a:r>
                        <a:rPr lang="en-US" b="1" dirty="0" smtClean="0"/>
                        <a:t>Vetrinites</a:t>
                      </a:r>
                      <a:endParaRPr lang="ar-IQ" b="1" dirty="0"/>
                    </a:p>
                  </a:txBody>
                  <a:tcPr/>
                </a:tc>
                <a:extLst>
                  <a:ext uri="{0D108BD9-81ED-4DB2-BD59-A6C34878D82A}">
                    <a16:rowId xmlns:a16="http://schemas.microsoft.com/office/drawing/2014/main" val="10002"/>
                  </a:ext>
                </a:extLst>
              </a:tr>
              <a:tr h="370840">
                <a:tc>
                  <a:txBody>
                    <a:bodyPr/>
                    <a:lstStyle/>
                    <a:p>
                      <a:pPr algn="ctr" rtl="1"/>
                      <a:r>
                        <a:rPr lang="en-US" b="1" dirty="0" smtClean="0"/>
                        <a:t>Wide and High</a:t>
                      </a:r>
                      <a:endParaRPr lang="ar-IQ" b="1" dirty="0"/>
                    </a:p>
                  </a:txBody>
                  <a:tcPr/>
                </a:tc>
                <a:tc>
                  <a:txBody>
                    <a:bodyPr/>
                    <a:lstStyle/>
                    <a:p>
                      <a:pPr algn="ctr" rtl="1"/>
                      <a:r>
                        <a:rPr lang="en-US" b="1" dirty="0" smtClean="0"/>
                        <a:t>Weak</a:t>
                      </a:r>
                      <a:endParaRPr lang="ar-IQ" b="1" dirty="0"/>
                    </a:p>
                  </a:txBody>
                  <a:tcPr/>
                </a:tc>
                <a:tc>
                  <a:txBody>
                    <a:bodyPr/>
                    <a:lstStyle/>
                    <a:p>
                      <a:pPr algn="ctr" rtl="1"/>
                      <a:r>
                        <a:rPr lang="en-US" b="1" dirty="0" smtClean="0"/>
                        <a:t>Exinites</a:t>
                      </a:r>
                      <a:endParaRPr lang="ar-IQ" b="1" dirty="0"/>
                    </a:p>
                  </a:txBody>
                  <a:tcPr/>
                </a:tc>
                <a:extLst>
                  <a:ext uri="{0D108BD9-81ED-4DB2-BD59-A6C34878D82A}">
                    <a16:rowId xmlns:a16="http://schemas.microsoft.com/office/drawing/2014/main" val="10003"/>
                  </a:ext>
                </a:extLst>
              </a:tr>
              <a:tr h="370840">
                <a:tc>
                  <a:txBody>
                    <a:bodyPr/>
                    <a:lstStyle/>
                    <a:p>
                      <a:pPr algn="ctr" rtl="1"/>
                      <a:r>
                        <a:rPr lang="en-US" b="1" dirty="0" smtClean="0"/>
                        <a:t>Wide (depends</a:t>
                      </a:r>
                      <a:r>
                        <a:rPr lang="en-US" b="1" baseline="0" dirty="0" smtClean="0"/>
                        <a:t> on origin)</a:t>
                      </a:r>
                      <a:endParaRPr lang="ar-IQ" b="1" dirty="0"/>
                    </a:p>
                  </a:txBody>
                  <a:tcPr/>
                </a:tc>
                <a:tc>
                  <a:txBody>
                    <a:bodyPr/>
                    <a:lstStyle/>
                    <a:p>
                      <a:pPr algn="ctr" rtl="1"/>
                      <a:r>
                        <a:rPr lang="en-US" b="1" dirty="0" smtClean="0"/>
                        <a:t>Weak</a:t>
                      </a:r>
                      <a:endParaRPr lang="ar-IQ" b="1" dirty="0"/>
                    </a:p>
                  </a:txBody>
                  <a:tcPr/>
                </a:tc>
                <a:tc>
                  <a:txBody>
                    <a:bodyPr/>
                    <a:lstStyle/>
                    <a:p>
                      <a:pPr algn="ctr" rtl="1"/>
                      <a:r>
                        <a:rPr lang="en-US" b="1" dirty="0" smtClean="0"/>
                        <a:t>Amorphinites</a:t>
                      </a:r>
                      <a:endParaRPr lang="ar-IQ"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2223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duotone>
              <a:prstClr val="black"/>
              <a:srgbClr val="002060">
                <a:tint val="45000"/>
                <a:satMod val="400000"/>
              </a:srgbClr>
            </a:duotone>
          </a:blip>
          <a:srcRect/>
          <a:stretch>
            <a:fillRect/>
          </a:stretch>
        </p:blipFill>
        <p:spPr bwMode="auto">
          <a:xfrm>
            <a:off x="838200" y="685800"/>
            <a:ext cx="7620000" cy="58673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duotone>
              <a:prstClr val="black"/>
              <a:srgbClr val="D9C3A5">
                <a:tint val="50000"/>
                <a:satMod val="180000"/>
              </a:srgbClr>
            </a:duotone>
          </a:blip>
          <a:srcRect l="4040" t="5714" r="6061" b="5714"/>
          <a:stretch>
            <a:fillRect/>
          </a:stretch>
        </p:blipFill>
        <p:spPr bwMode="auto">
          <a:xfrm>
            <a:off x="705465" y="503434"/>
            <a:ext cx="7371735" cy="51353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556792"/>
            <a:ext cx="8229600" cy="1143000"/>
          </a:xfrm>
        </p:spPr>
        <p:txBody>
          <a:bodyPr>
            <a:noAutofit/>
          </a:bodyPr>
          <a:lstStyle/>
          <a:p>
            <a:pPr lvl="0">
              <a:spcBef>
                <a:spcPct val="20000"/>
              </a:spcBef>
            </a:pPr>
            <a:r>
              <a:rPr lang="ar-IQ" sz="2400" b="1" dirty="0">
                <a:solidFill>
                  <a:srgbClr val="C00000"/>
                </a:solidFill>
                <a:ea typeface="+mn-ea"/>
                <a:cs typeface="Arial"/>
              </a:rPr>
              <a:t>ثانياً: الطرق الفيزيو-كيميائية لدراسة </a:t>
            </a:r>
            <a:r>
              <a:rPr lang="ar-IQ" sz="2400" b="1" dirty="0" smtClean="0">
                <a:solidFill>
                  <a:srgbClr val="C00000"/>
                </a:solidFill>
                <a:ea typeface="+mn-ea"/>
                <a:cs typeface="Arial"/>
              </a:rPr>
              <a:t>الكيروجين</a:t>
            </a:r>
            <a:endParaRPr lang="ar-IQ" sz="4800" dirty="0"/>
          </a:p>
        </p:txBody>
      </p:sp>
    </p:spTree>
    <p:extLst>
      <p:ext uri="{BB962C8B-B14F-4D97-AF65-F5344CB8AC3E}">
        <p14:creationId xmlns:p14="http://schemas.microsoft.com/office/powerpoint/2010/main" val="2050692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sz="2400" dirty="0" smtClean="0">
                <a:solidFill>
                  <a:srgbClr val="92D050"/>
                </a:solidFill>
              </a:rPr>
              <a:t>1- التحليل العنصري للكيروجين </a:t>
            </a:r>
            <a:r>
              <a:rPr lang="en-US" sz="2400" dirty="0" smtClean="0">
                <a:solidFill>
                  <a:srgbClr val="92D050"/>
                </a:solidFill>
              </a:rPr>
              <a:t> Elemental analysis of </a:t>
            </a:r>
            <a:r>
              <a:rPr lang="en-US" sz="2400" dirty="0" err="1" smtClean="0">
                <a:solidFill>
                  <a:srgbClr val="92D050"/>
                </a:solidFill>
              </a:rPr>
              <a:t>kerogen</a:t>
            </a:r>
            <a:endParaRPr lang="ar-IQ" sz="2400" dirty="0"/>
          </a:p>
        </p:txBody>
      </p:sp>
      <p:sp>
        <p:nvSpPr>
          <p:cNvPr id="3" name="عنصر نائب للمحتوى 2"/>
          <p:cNvSpPr>
            <a:spLocks noGrp="1"/>
          </p:cNvSpPr>
          <p:nvPr>
            <p:ph idx="1"/>
          </p:nvPr>
        </p:nvSpPr>
        <p:spPr/>
        <p:txBody>
          <a:bodyPr>
            <a:normAutofit/>
          </a:bodyPr>
          <a:lstStyle/>
          <a:p>
            <a:pPr marL="0" indent="0" algn="just">
              <a:buNone/>
            </a:pPr>
            <a:endParaRPr lang="ar-IQ" sz="2000" b="1" dirty="0" smtClean="0">
              <a:solidFill>
                <a:srgbClr val="92D050"/>
              </a:solidFill>
            </a:endParaRPr>
          </a:p>
          <a:p>
            <a:pPr marL="0" indent="0" algn="just">
              <a:buNone/>
            </a:pPr>
            <a:r>
              <a:rPr lang="ar-IQ" sz="2000" dirty="0" smtClean="0"/>
              <a:t>     يتم تحديد انواع الكريوجين على أساس نتائج التحليل العنصري، فبالتقدير الكمي لما يحتويه الكيروجين من عناصر </a:t>
            </a:r>
            <a:r>
              <a:rPr lang="en-US" sz="2000" b="1" dirty="0" smtClean="0"/>
              <a:t>O, H, C</a:t>
            </a:r>
            <a:r>
              <a:rPr lang="ar-IQ" sz="2000" b="1" dirty="0" smtClean="0"/>
              <a:t> </a:t>
            </a:r>
            <a:r>
              <a:rPr lang="ar-IQ" sz="2000" dirty="0" smtClean="0"/>
              <a:t>يمكن حساب مقدار كل من النسبتين الذريتين </a:t>
            </a:r>
            <a:r>
              <a:rPr lang="en-US" sz="2000" b="1" dirty="0" smtClean="0"/>
              <a:t>H/C</a:t>
            </a:r>
            <a:r>
              <a:rPr lang="ar-IQ" sz="2000" dirty="0" smtClean="0"/>
              <a:t> و </a:t>
            </a:r>
            <a:r>
              <a:rPr lang="en-US" sz="2000" b="1" dirty="0" smtClean="0"/>
              <a:t>O/C</a:t>
            </a:r>
            <a:r>
              <a:rPr lang="ar-IQ" sz="2000" dirty="0" smtClean="0"/>
              <a:t>، والتي توضع بعد ذلك على مخطط «فان كريفيلين» لأنواع </a:t>
            </a:r>
            <a:r>
              <a:rPr lang="ar-IQ" sz="2000" b="1" dirty="0" smtClean="0"/>
              <a:t>الكيروجين </a:t>
            </a:r>
            <a:r>
              <a:rPr lang="en-US" sz="2000" b="1" dirty="0" smtClean="0"/>
              <a:t>I, II, III</a:t>
            </a:r>
            <a:r>
              <a:rPr lang="ar-IQ" sz="2000" b="1" dirty="0" smtClean="0"/>
              <a:t> </a:t>
            </a:r>
            <a:r>
              <a:rPr lang="ar-IQ" sz="2000" dirty="0" smtClean="0"/>
              <a:t>، وذلك بهدف تحديد نوع الكيروجين موضع الدراسة.</a:t>
            </a:r>
            <a:endParaRPr lang="ar-IQ" sz="2000" dirty="0"/>
          </a:p>
        </p:txBody>
      </p:sp>
    </p:spTree>
    <p:extLst>
      <p:ext uri="{BB962C8B-B14F-4D97-AF65-F5344CB8AC3E}">
        <p14:creationId xmlns:p14="http://schemas.microsoft.com/office/powerpoint/2010/main" val="7438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62000" y="829184"/>
            <a:ext cx="7315200" cy="5425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l="971" t="5301" r="4854" b="6447"/>
          <a:stretch>
            <a:fillRect/>
          </a:stretch>
        </p:blipFill>
        <p:spPr bwMode="auto">
          <a:xfrm>
            <a:off x="685800" y="457200"/>
            <a:ext cx="7391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sz="2400" dirty="0" smtClean="0">
                <a:solidFill>
                  <a:srgbClr val="92D050"/>
                </a:solidFill>
              </a:rPr>
              <a:t>2-التحليل الطيفي بالأشعة تحت الحمراء </a:t>
            </a:r>
            <a:r>
              <a:rPr lang="en-US" sz="2400" dirty="0" smtClean="0">
                <a:solidFill>
                  <a:srgbClr val="92D050"/>
                </a:solidFill>
              </a:rPr>
              <a:t>Infrared (IR) spectroscopy(Absorption)</a:t>
            </a:r>
            <a:endParaRPr lang="ar-IQ" sz="2400" dirty="0"/>
          </a:p>
        </p:txBody>
      </p:sp>
      <p:sp>
        <p:nvSpPr>
          <p:cNvPr id="3" name="عنصر نائب للمحتوى 2"/>
          <p:cNvSpPr>
            <a:spLocks noGrp="1"/>
          </p:cNvSpPr>
          <p:nvPr>
            <p:ph idx="1"/>
          </p:nvPr>
        </p:nvSpPr>
        <p:spPr/>
        <p:txBody>
          <a:bodyPr>
            <a:normAutofit lnSpcReduction="10000"/>
          </a:bodyPr>
          <a:lstStyle/>
          <a:p>
            <a:pPr marL="0" indent="0" algn="just">
              <a:buNone/>
            </a:pPr>
            <a:endParaRPr lang="ar-IQ" sz="2000" b="1" dirty="0" smtClean="0">
              <a:solidFill>
                <a:srgbClr val="92D050"/>
              </a:solidFill>
            </a:endParaRPr>
          </a:p>
          <a:p>
            <a:pPr marL="0" indent="0" algn="just">
              <a:buNone/>
            </a:pPr>
            <a:r>
              <a:rPr lang="ar-IQ" sz="2000" b="1" dirty="0"/>
              <a:t> </a:t>
            </a:r>
            <a:r>
              <a:rPr lang="ar-IQ" sz="2000" b="1" dirty="0" smtClean="0"/>
              <a:t>    </a:t>
            </a:r>
            <a:r>
              <a:rPr lang="ar-IQ" sz="2000" dirty="0" smtClean="0"/>
              <a:t>تعتمد هذه الطريقة على قدرة ذرات وجزيئات المادة العضوية على إمتصاص موجات الأشعة تحت الحمراء، ثم تسجيل الطيف المنبعث عن عملية الإمتصاص على هيئة منحني طيف به قمم وقيعان متبادلة </a:t>
            </a:r>
            <a:r>
              <a:rPr lang="en-US" sz="2000" dirty="0" smtClean="0"/>
              <a:t>Peaks</a:t>
            </a:r>
            <a:r>
              <a:rPr lang="ar-IQ" sz="2000" dirty="0" smtClean="0"/>
              <a:t> عند أكثر من مدى معين للطول الموجي في إطار الطول الموجي للأشعة تحت الحمراء. ومن تفسير منحني الطيف يمكن بسهولة التعرف على وفرة المجموعات الوظيفية المختلفة في الكيروجين، وكذلك التكوين الكيميائي للكيروجين من حيث سيادة المجموعات الكيميائية المتشاكلة، مثل البارافينات أو العطريات على مكوناته الكيميائية.</a:t>
            </a:r>
          </a:p>
          <a:p>
            <a:pPr marL="0" indent="0" algn="just">
              <a:buNone/>
            </a:pPr>
            <a:r>
              <a:rPr lang="ar-IQ" sz="2000" dirty="0" smtClean="0"/>
              <a:t>     ويلاحظ ان كل مجموعة وظيفية كيميائية تمتص موجات الأشعة تحت الحمراء عند طول موجي معين، وتتناسب كمية الإمتصاص مع نوع المجموعة الوظيفية، وأيضاً مع شدة الطيف المنبعث والمسجل على المنحني الناتج. ولذلك فإن دراسة شكل خط منحني الطيف الناتج تلقى الضوء على نوع </a:t>
            </a:r>
            <a:r>
              <a:rPr lang="ar-IQ" sz="2000" b="1" dirty="0" smtClean="0"/>
              <a:t>المجموعات الوظيفية الكيميائية المكونة للمادة العضوية، وعلى درجة نضوج المادة العضوية في العنية. </a:t>
            </a:r>
          </a:p>
          <a:p>
            <a:pPr marL="0" indent="0" algn="just">
              <a:buNone/>
            </a:pPr>
            <a:r>
              <a:rPr lang="ar-IQ" sz="2000" dirty="0" smtClean="0"/>
              <a:t>     فعلى سبيل المثال ان التناقص المتزادي تدريجياً لمجموعتي الكربونيل والكربوكسل يعد مؤشر على زيادة نضوج الكيروجين في الاتجاه من المرحلة المابعدية (الداياجينسيز) الى مرحلة التحلل الحرار الحفزي (الكاتاجينسيز)، وكما في الشكل ().</a:t>
            </a:r>
          </a:p>
        </p:txBody>
      </p:sp>
    </p:spTree>
    <p:extLst>
      <p:ext uri="{BB962C8B-B14F-4D97-AF65-F5344CB8AC3E}">
        <p14:creationId xmlns:p14="http://schemas.microsoft.com/office/powerpoint/2010/main" val="38349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prstClr val="black"/>
              <a:schemeClr val="tx2">
                <a:tint val="45000"/>
                <a:satMod val="400000"/>
              </a:schemeClr>
            </a:duotone>
          </a:blip>
          <a:srcRect t="13636" r="8149"/>
          <a:stretch>
            <a:fillRect/>
          </a:stretch>
        </p:blipFill>
        <p:spPr bwMode="auto">
          <a:xfrm>
            <a:off x="1524000" y="304378"/>
            <a:ext cx="6324600" cy="6172622"/>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152400"/>
            <a:ext cx="8229600" cy="1828800"/>
          </a:xfrm>
        </p:spPr>
        <p:txBody>
          <a:bodyPr>
            <a:normAutofit fontScale="90000"/>
          </a:bodyPr>
          <a:lstStyle/>
          <a:p>
            <a:r>
              <a:rPr lang="ar-IQ" sz="2400" dirty="0" smtClean="0">
                <a:solidFill>
                  <a:srgbClr val="92D050"/>
                </a:solidFill>
              </a:rPr>
              <a:t>3- التحليل الحراري التفاضلي والتحليل الحراري الوزني</a:t>
            </a:r>
            <a:br>
              <a:rPr lang="ar-IQ" sz="2400" dirty="0" smtClean="0">
                <a:solidFill>
                  <a:srgbClr val="92D050"/>
                </a:solidFill>
              </a:rPr>
            </a:br>
            <a:r>
              <a:rPr lang="en-US" sz="2400" dirty="0" smtClean="0"/>
              <a:t>Differential Thermal Analysis(DTA) and </a:t>
            </a:r>
            <a:r>
              <a:rPr lang="en-US" sz="2400" dirty="0" err="1" smtClean="0"/>
              <a:t>Thermogravimetric</a:t>
            </a:r>
            <a:r>
              <a:rPr lang="en-US" sz="2400" dirty="0" smtClean="0"/>
              <a:t> Analysis (TGA)</a:t>
            </a:r>
            <a:r>
              <a:rPr lang="ar-IQ" sz="2400" dirty="0" smtClean="0"/>
              <a:t/>
            </a:r>
            <a:br>
              <a:rPr lang="ar-IQ" sz="2400" dirty="0" smtClean="0"/>
            </a:br>
            <a:r>
              <a:rPr lang="ar-IQ" sz="2400" dirty="0" smtClean="0">
                <a:solidFill>
                  <a:srgbClr val="92D050"/>
                </a:solidFill>
              </a:rPr>
              <a:t/>
            </a:r>
            <a:br>
              <a:rPr lang="ar-IQ" sz="2400" dirty="0" smtClean="0">
                <a:solidFill>
                  <a:srgbClr val="92D050"/>
                </a:solidFill>
              </a:rPr>
            </a:br>
            <a:endParaRPr lang="ar-IQ" sz="2400" dirty="0"/>
          </a:p>
        </p:txBody>
      </p:sp>
      <p:sp>
        <p:nvSpPr>
          <p:cNvPr id="3" name="عنصر نائب للمحتوى 2"/>
          <p:cNvSpPr>
            <a:spLocks noGrp="1"/>
          </p:cNvSpPr>
          <p:nvPr>
            <p:ph idx="1"/>
          </p:nvPr>
        </p:nvSpPr>
        <p:spPr>
          <a:xfrm>
            <a:off x="457200" y="1905000"/>
            <a:ext cx="8229600" cy="4709160"/>
          </a:xfrm>
        </p:spPr>
        <p:txBody>
          <a:bodyPr>
            <a:normAutofit/>
          </a:bodyPr>
          <a:lstStyle/>
          <a:p>
            <a:pPr marL="0" indent="0" algn="l">
              <a:buNone/>
            </a:pPr>
            <a:r>
              <a:rPr lang="ar-IQ" sz="2000" dirty="0" smtClean="0"/>
              <a:t>تعتمد هذه الطريقة على تسخين عينة الكيروجين برفع درجة الحرارة بمعدل منتظم في فرن كهربائي بدءاً من درجة حرارة </a:t>
            </a:r>
            <a:r>
              <a:rPr lang="en-US" sz="2000" dirty="0" smtClean="0"/>
              <a:t>25˚c</a:t>
            </a:r>
            <a:r>
              <a:rPr lang="ar-IQ" sz="2000" dirty="0" smtClean="0"/>
              <a:t> وحتى </a:t>
            </a:r>
            <a:r>
              <a:rPr lang="en-US" sz="2000" dirty="0" smtClean="0"/>
              <a:t>600˚c</a:t>
            </a:r>
            <a:r>
              <a:rPr lang="ar-IQ" sz="2000" dirty="0" smtClean="0"/>
              <a:t>، في جو خامل من غاز الهيليوم او النيتروجين، او جو مؤكسد من غاز الأكسجين. ويترتب على إجراء التحليل الحراري التفاضلي في جو غاز الأكسجين تأكسد المواد العضوية، وتولد حرارة تتمثل في ظهور قمة واضحة على منحني التحليل الحراري، ويتغير موقع هذه القمة على المنحني نحو درجات الحرارة الأعلى، مع زيادة عمق عينة الصخور المأخوذ منها الكيروجين، أي مع زدياة النضوج الحراري للصخور. ويستخدم في تقنية التحليل الحراري الوزني </a:t>
            </a:r>
            <a:r>
              <a:rPr lang="en-US" sz="2000" dirty="0" smtClean="0"/>
              <a:t>TGA</a:t>
            </a:r>
            <a:r>
              <a:rPr lang="ar-IQ" sz="2000" dirty="0" smtClean="0"/>
              <a:t> تيار من غاز النتيروجين من درجة حرارة إبتدائية </a:t>
            </a:r>
            <a:r>
              <a:rPr lang="en-US" sz="2000" dirty="0" smtClean="0"/>
              <a:t>25˚c</a:t>
            </a:r>
            <a:r>
              <a:rPr lang="ar-IQ" sz="2000" dirty="0" smtClean="0"/>
              <a:t> ، وبمعدل زيادة </a:t>
            </a:r>
            <a:r>
              <a:rPr lang="en-US" sz="2000" dirty="0" smtClean="0"/>
              <a:t>4˚c/Min</a:t>
            </a:r>
            <a:r>
              <a:rPr lang="ar-IQ" sz="2000" dirty="0" smtClean="0"/>
              <a:t> وحتى حرارة تبلغ </a:t>
            </a:r>
            <a:r>
              <a:rPr lang="en-US" sz="2000" dirty="0" smtClean="0"/>
              <a:t>600˚c</a:t>
            </a:r>
            <a:r>
              <a:rPr lang="ar-IQ" sz="2000" dirty="0" smtClean="0"/>
              <a:t> ، </a:t>
            </a:r>
            <a:r>
              <a:rPr lang="ar-IQ" sz="2000" b="1" dirty="0" smtClean="0"/>
              <a:t>ويتم تعيين مقدار الفقد في الوزن الى حوالي </a:t>
            </a:r>
            <a:r>
              <a:rPr lang="en-US" sz="2000" b="1" dirty="0" smtClean="0"/>
              <a:t>%70</a:t>
            </a:r>
            <a:r>
              <a:rPr lang="ar-IQ" sz="2000" b="1" dirty="0" smtClean="0"/>
              <a:t> أو اكثر، مما يشير إلى عدم نضوج الكيروجين، أي وقوعه في المرحلة المابعدية (الداياجينسيز). ويكون النقص في الوزن الأصلي للعينة عند تحليل كيروجين ناضج(مرحلة التحلل الحفزي-الكاتاجينيسير) أقل، حيث يتراوح بين </a:t>
            </a:r>
            <a:r>
              <a:rPr lang="en-US" sz="2000" b="1" dirty="0" smtClean="0"/>
              <a:t>%60-40</a:t>
            </a:r>
            <a:r>
              <a:rPr lang="ar-IQ" sz="2000" b="1" dirty="0" smtClean="0"/>
              <a:t> ، ويقل النقص كثييراً في كيروجين مرحلة التحلل الحراري اللاحق(المتياجينيسيز)، حيث لايتجاوز </a:t>
            </a:r>
            <a:r>
              <a:rPr lang="en-US" sz="2000" b="1" dirty="0" smtClean="0"/>
              <a:t>%15-10</a:t>
            </a:r>
            <a:r>
              <a:rPr lang="ar-IQ" sz="2000" b="1" dirty="0" smtClean="0"/>
              <a:t> </a:t>
            </a:r>
            <a:r>
              <a:rPr lang="ar-IQ" sz="2000" dirty="0" smtClean="0"/>
              <a:t>شكل().</a:t>
            </a:r>
            <a:endParaRPr lang="ar-IQ" sz="2000" dirty="0"/>
          </a:p>
        </p:txBody>
      </p:sp>
    </p:spTree>
    <p:extLst>
      <p:ext uri="{BB962C8B-B14F-4D97-AF65-F5344CB8AC3E}">
        <p14:creationId xmlns:p14="http://schemas.microsoft.com/office/powerpoint/2010/main" val="148244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10600" cy="4419600"/>
          </a:xfrm>
        </p:spPr>
        <p:txBody>
          <a:bodyPr>
            <a:noAutofit/>
          </a:bodyPr>
          <a:lstStyle/>
          <a:p>
            <a:pPr algn="just" rtl="0"/>
            <a:r>
              <a:rPr lang="en-US" sz="2000" b="1" dirty="0" smtClean="0"/>
              <a:t>Source rocks:</a:t>
            </a:r>
          </a:p>
          <a:p>
            <a:pPr algn="just" rtl="0"/>
            <a:r>
              <a:rPr lang="en-US" sz="2000" b="1" dirty="0" smtClean="0"/>
              <a:t>  Most of the petroleum is sourced from cyclically bedded Jurassic </a:t>
            </a:r>
            <a:r>
              <a:rPr lang="en-US" sz="2000" b="1" dirty="0" err="1" smtClean="0"/>
              <a:t>shales</a:t>
            </a:r>
            <a:r>
              <a:rPr lang="en-US" sz="2000" b="1" dirty="0" smtClean="0"/>
              <a:t> and carbonates (</a:t>
            </a:r>
            <a:r>
              <a:rPr lang="en-US" sz="2000" b="1" dirty="0" err="1" smtClean="0"/>
              <a:t>Callovian-Oxfordian</a:t>
            </a:r>
            <a:r>
              <a:rPr lang="en-US" sz="2000" b="1" dirty="0" smtClean="0"/>
              <a:t>- </a:t>
            </a:r>
            <a:r>
              <a:rPr lang="en-US" sz="2000" b="1" dirty="0" err="1" smtClean="0"/>
              <a:t>Kimmeridgian</a:t>
            </a:r>
            <a:r>
              <a:rPr lang="en-US" sz="2000" b="1" dirty="0" smtClean="0"/>
              <a:t> ages). (in Iraq)</a:t>
            </a:r>
          </a:p>
          <a:p>
            <a:pPr algn="just" rtl="0"/>
            <a:r>
              <a:rPr lang="en-US" sz="2000" b="1" dirty="0"/>
              <a:t>It is generally accepted that almost all naturally occurring petroleum originates from biologically derived organic matter dispersed in sedimentary rocks (</a:t>
            </a:r>
            <a:r>
              <a:rPr lang="en-US" sz="2000" b="1" dirty="0" err="1"/>
              <a:t>kerogen</a:t>
            </a:r>
            <a:r>
              <a:rPr lang="en-US" sz="2000" b="1" dirty="0"/>
              <a:t>). Petroleum forms as a result of a series of bio- and geochemical transformations of the sedimentary organic matter after deposition. The thermal and chemical evolution of organic matter occurs in three main stages: </a:t>
            </a:r>
            <a:r>
              <a:rPr lang="en-US" sz="2000" b="1" dirty="0" err="1"/>
              <a:t>diagenesis</a:t>
            </a:r>
            <a:r>
              <a:rPr lang="en-US" sz="2000" b="1" dirty="0"/>
              <a:t>, </a:t>
            </a:r>
            <a:r>
              <a:rPr lang="en-US" sz="2000" b="1" dirty="0" err="1"/>
              <a:t>catagenesis</a:t>
            </a:r>
            <a:r>
              <a:rPr lang="en-US" sz="2000" b="1" dirty="0"/>
              <a:t> and </a:t>
            </a:r>
            <a:r>
              <a:rPr lang="en-US" sz="2000" b="1" dirty="0" err="1"/>
              <a:t>metagenesis</a:t>
            </a:r>
            <a:r>
              <a:rPr lang="en-US" sz="2000" b="1" dirty="0"/>
              <a:t> (</a:t>
            </a:r>
            <a:r>
              <a:rPr lang="en-US" sz="2000" b="1" dirty="0" err="1"/>
              <a:t>Tissot</a:t>
            </a:r>
            <a:r>
              <a:rPr lang="en-US" sz="2000" b="1" dirty="0"/>
              <a:t> and Welt, 1984). </a:t>
            </a:r>
            <a:endParaRPr lang="en-US" sz="2000" b="1" dirty="0" smtClean="0"/>
          </a:p>
          <a:p>
            <a:pPr algn="just" rtl="0"/>
            <a:r>
              <a:rPr lang="en-US" sz="2000" b="1" dirty="0" smtClean="0"/>
              <a:t> </a:t>
            </a:r>
            <a:endParaRPr lang="ar-IQ" sz="20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prstClr val="black"/>
              <a:srgbClr val="00B050">
                <a:tint val="45000"/>
                <a:satMod val="400000"/>
              </a:srgbClr>
            </a:duotone>
          </a:blip>
          <a:srcRect l="7717" t="13636"/>
          <a:stretch>
            <a:fillRect/>
          </a:stretch>
        </p:blipFill>
        <p:spPr bwMode="auto">
          <a:xfrm>
            <a:off x="1295400" y="846841"/>
            <a:ext cx="5867400" cy="485253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sz="2400" dirty="0" smtClean="0">
                <a:solidFill>
                  <a:srgbClr val="92D050"/>
                </a:solidFill>
              </a:rPr>
              <a:t>4- حيود الاشعة السينية </a:t>
            </a:r>
            <a:r>
              <a:rPr lang="en-US" sz="2400" dirty="0" smtClean="0">
                <a:solidFill>
                  <a:srgbClr val="92D050"/>
                </a:solidFill>
              </a:rPr>
              <a:t>X-Ray diffraction</a:t>
            </a:r>
            <a:r>
              <a:rPr lang="ar-IQ" sz="2400" dirty="0" smtClean="0">
                <a:solidFill>
                  <a:srgbClr val="92D050"/>
                </a:solidFill>
              </a:rPr>
              <a:t/>
            </a:r>
            <a:br>
              <a:rPr lang="ar-IQ" sz="2400" dirty="0" smtClean="0">
                <a:solidFill>
                  <a:srgbClr val="92D050"/>
                </a:solidFill>
              </a:rPr>
            </a:br>
            <a:endParaRPr lang="ar-IQ" sz="2400" dirty="0"/>
          </a:p>
        </p:txBody>
      </p:sp>
      <p:sp>
        <p:nvSpPr>
          <p:cNvPr id="3" name="عنصر نائب للمحتوى 2"/>
          <p:cNvSpPr>
            <a:spLocks noGrp="1"/>
          </p:cNvSpPr>
          <p:nvPr>
            <p:ph idx="1"/>
          </p:nvPr>
        </p:nvSpPr>
        <p:spPr/>
        <p:txBody>
          <a:bodyPr>
            <a:normAutofit/>
          </a:bodyPr>
          <a:lstStyle/>
          <a:p>
            <a:pPr marL="0" indent="0" algn="just">
              <a:buNone/>
            </a:pPr>
            <a:r>
              <a:rPr lang="ar-IQ" sz="2000" dirty="0" smtClean="0"/>
              <a:t>تستخدم تقنية حيود الألكترونات والأشعة السينية لدراسة درجة إنتظام البنيات المختلفة لذرات الكربون في الكيروجين غير المتبلور، وذلك في مدى حجم حبيبات يترواح من </a:t>
            </a:r>
            <a:r>
              <a:rPr lang="en-US" sz="2000" dirty="0" smtClean="0"/>
              <a:t>5-500</a:t>
            </a:r>
            <a:r>
              <a:rPr lang="ar-IQ" sz="2000" dirty="0" smtClean="0"/>
              <a:t> أنجستروم، وذلك مسار تغير هذه البنيات مع زيادة العمق. وعلى سبيل المثال فقد أوضحت هذه الطريقة تجمعات للمركبات العطرية يتكون الوحد منها من عدد يترواح بين لوحين وأربعة الواح او صفائح عطرية يقع قطر اللوح منها بين </a:t>
            </a:r>
            <a:r>
              <a:rPr lang="en-US" sz="2000" dirty="0" smtClean="0"/>
              <a:t>10-5 A</a:t>
            </a:r>
            <a:r>
              <a:rPr lang="ar-IQ" sz="2000" dirty="0" smtClean="0"/>
              <a:t> (أي أقل من قطر </a:t>
            </a:r>
            <a:r>
              <a:rPr lang="en-US" sz="2000" dirty="0" smtClean="0"/>
              <a:t>10</a:t>
            </a:r>
            <a:r>
              <a:rPr lang="ar-IQ" sz="2000" dirty="0" smtClean="0"/>
              <a:t> حلقات عطرية متجمعة معاً)، والمسافة بين كل لويحن يترواح بين </a:t>
            </a:r>
            <a:r>
              <a:rPr lang="en-US" sz="2000" dirty="0" smtClean="0"/>
              <a:t>7-3.4 A</a:t>
            </a:r>
            <a:r>
              <a:rPr lang="ar-IQ" sz="2000" dirty="0" smtClean="0"/>
              <a:t> ، وهذه الألواح يمكن أن تحمل بعض السلاسل الأليفاتية والمجموعات الوظيفية الكيميائية التي يصعب الكشف عنها بإستخدام هذه التقنية.</a:t>
            </a:r>
          </a:p>
          <a:p>
            <a:pPr marL="0" indent="0" algn="just">
              <a:buNone/>
            </a:pPr>
            <a:endParaRPr lang="ar-IQ" sz="2000" b="1" dirty="0"/>
          </a:p>
        </p:txBody>
      </p:sp>
    </p:spTree>
    <p:extLst>
      <p:ext uri="{BB962C8B-B14F-4D97-AF65-F5344CB8AC3E}">
        <p14:creationId xmlns:p14="http://schemas.microsoft.com/office/powerpoint/2010/main" val="9857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sz="2400" dirty="0" smtClean="0">
                <a:solidFill>
                  <a:srgbClr val="92D050"/>
                </a:solidFill>
              </a:rPr>
              <a:t>5- طرق التحلل الحراري(البايرولز) </a:t>
            </a:r>
            <a:r>
              <a:rPr lang="en-US" sz="2400" dirty="0" err="1" smtClean="0">
                <a:solidFill>
                  <a:srgbClr val="92D050"/>
                </a:solidFill>
              </a:rPr>
              <a:t>Pyrolysis</a:t>
            </a:r>
            <a:r>
              <a:rPr lang="ar-IQ" sz="2400" dirty="0" smtClean="0">
                <a:solidFill>
                  <a:srgbClr val="92D050"/>
                </a:solidFill>
              </a:rPr>
              <a:t/>
            </a:r>
            <a:br>
              <a:rPr lang="ar-IQ" sz="2400" dirty="0" smtClean="0">
                <a:solidFill>
                  <a:srgbClr val="92D050"/>
                </a:solidFill>
              </a:rPr>
            </a:br>
            <a:endParaRPr lang="ar-IQ" sz="2400" dirty="0"/>
          </a:p>
        </p:txBody>
      </p:sp>
      <p:sp>
        <p:nvSpPr>
          <p:cNvPr id="3" name="عنصر نائب للمحتوى 2"/>
          <p:cNvSpPr>
            <a:spLocks noGrp="1"/>
          </p:cNvSpPr>
          <p:nvPr>
            <p:ph idx="1"/>
          </p:nvPr>
        </p:nvSpPr>
        <p:spPr/>
        <p:txBody>
          <a:bodyPr>
            <a:normAutofit/>
          </a:bodyPr>
          <a:lstStyle/>
          <a:p>
            <a:pPr marL="0" indent="0" algn="just">
              <a:buNone/>
            </a:pPr>
            <a:r>
              <a:rPr lang="ar-IQ" sz="2000" dirty="0" smtClean="0"/>
              <a:t>التحلل الحراري (بيروليز) هو </a:t>
            </a:r>
            <a:r>
              <a:rPr lang="ar-IQ" sz="2000" b="1" dirty="0" smtClean="0"/>
              <a:t>عملية تحويل لعينة مادة ما إلى مادة أخرى </a:t>
            </a:r>
            <a:r>
              <a:rPr lang="ar-IQ" sz="2000" dirty="0" smtClean="0"/>
              <a:t>تحت تأثير عامل التسخين فقط وفي جو </a:t>
            </a:r>
            <a:r>
              <a:rPr lang="ar-IQ" sz="2000" b="1" dirty="0" smtClean="0"/>
              <a:t>خامل أي بدون وجود غاز الاوكسجين</a:t>
            </a:r>
            <a:r>
              <a:rPr lang="ar-IQ" sz="2000" dirty="0" smtClean="0"/>
              <a:t>. وتؤدي هذه الطريقة إلى </a:t>
            </a:r>
            <a:r>
              <a:rPr lang="ar-IQ" sz="2000" b="1" dirty="0" smtClean="0"/>
              <a:t>نشوء مركبات جديدة تمتلك جزيئاتها وزن جزيئي أقل</a:t>
            </a:r>
            <a:r>
              <a:rPr lang="ar-IQ" sz="2000" dirty="0" smtClean="0"/>
              <a:t>، كنتيجة لتفكك الجزيئات الكبيرة بالحرارة. ويعتمد هذا التحليل على تسخين </a:t>
            </a:r>
            <a:r>
              <a:rPr lang="ar-IQ" sz="2000" b="1" dirty="0" smtClean="0"/>
              <a:t>صخر المصدر </a:t>
            </a:r>
            <a:r>
              <a:rPr lang="ar-IQ" sz="2000" dirty="0" smtClean="0"/>
              <a:t>وما تحتويه من مادة عضوية </a:t>
            </a:r>
            <a:r>
              <a:rPr lang="ar-IQ" sz="2000" b="1" dirty="0" smtClean="0"/>
              <a:t>صلبة(الكيروجين</a:t>
            </a:r>
            <a:r>
              <a:rPr lang="ar-IQ" sz="2000" dirty="0" smtClean="0"/>
              <a:t>) ومركبات </a:t>
            </a:r>
            <a:r>
              <a:rPr lang="ar-IQ" sz="2000" b="1" dirty="0" smtClean="0"/>
              <a:t>هيدروكربونية</a:t>
            </a:r>
            <a:r>
              <a:rPr lang="ar-IQ" sz="2000" dirty="0" smtClean="0"/>
              <a:t> (</a:t>
            </a:r>
            <a:r>
              <a:rPr lang="ar-IQ" sz="2000" b="1" dirty="0" smtClean="0"/>
              <a:t>بيتومين</a:t>
            </a:r>
            <a:r>
              <a:rPr lang="ar-IQ" sz="2000" dirty="0" smtClean="0"/>
              <a:t>) في وسط غير مؤكسد، ثم أخذ نواتج التسخين وفصلها إلى مجموعات يكشف عنها وتقدر كمياتها بواسطة كواشف مناسبة، وتأتي تسمية «بيرولز» من اللغة اليونانية(</a:t>
            </a:r>
            <a:r>
              <a:rPr lang="en-US" sz="2000" dirty="0" smtClean="0"/>
              <a:t>Greek</a:t>
            </a:r>
            <a:r>
              <a:rPr lang="ar-IQ" sz="2000" dirty="0" smtClean="0"/>
              <a:t>) ، حيث تتكون كلمة </a:t>
            </a:r>
            <a:r>
              <a:rPr lang="en-US" sz="2000" dirty="0" smtClean="0"/>
              <a:t>Pyrolysis</a:t>
            </a:r>
            <a:r>
              <a:rPr lang="ar-IQ" sz="2000" dirty="0" smtClean="0"/>
              <a:t> من مقطعين، الأول </a:t>
            </a:r>
            <a:r>
              <a:rPr lang="en-US" sz="2000" dirty="0" smtClean="0"/>
              <a:t>Pyro</a:t>
            </a:r>
            <a:r>
              <a:rPr lang="ar-IQ" sz="2000" dirty="0" smtClean="0"/>
              <a:t> وتعني نار او حرق </a:t>
            </a:r>
            <a:r>
              <a:rPr lang="en-US" sz="2000" dirty="0" smtClean="0"/>
              <a:t>Fire</a:t>
            </a:r>
            <a:r>
              <a:rPr lang="ar-IQ" sz="2000" dirty="0" smtClean="0"/>
              <a:t> والثاني </a:t>
            </a:r>
            <a:r>
              <a:rPr lang="en-US" sz="2000" dirty="0" smtClean="0"/>
              <a:t>lysis</a:t>
            </a:r>
            <a:r>
              <a:rPr lang="ar-IQ" sz="2000" dirty="0" smtClean="0"/>
              <a:t> وتعني حل او فك او تحلل </a:t>
            </a:r>
            <a:r>
              <a:rPr lang="en-US" sz="2000" dirty="0" smtClean="0"/>
              <a:t>Dissolution</a:t>
            </a:r>
            <a:r>
              <a:rPr lang="ar-IQ" sz="2000" dirty="0" smtClean="0"/>
              <a:t>.</a:t>
            </a:r>
            <a:endParaRPr lang="ar-IQ" sz="2000" dirty="0"/>
          </a:p>
        </p:txBody>
      </p:sp>
    </p:spTree>
    <p:extLst>
      <p:ext uri="{BB962C8B-B14F-4D97-AF65-F5344CB8AC3E}">
        <p14:creationId xmlns:p14="http://schemas.microsoft.com/office/powerpoint/2010/main" val="26666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7504" y="260648"/>
            <a:ext cx="8928992" cy="6408712"/>
          </a:xfrm>
        </p:spPr>
        <p:txBody>
          <a:bodyPr>
            <a:normAutofit/>
          </a:bodyPr>
          <a:lstStyle/>
          <a:p>
            <a:pPr marL="0" indent="0" algn="just">
              <a:buNone/>
            </a:pPr>
            <a:r>
              <a:rPr lang="ar-IQ" sz="2000" b="1" dirty="0" smtClean="0"/>
              <a:t>    وتنقسم طرق التحلل الحراري(بيرولز) الى اسلوبين اساسيين كما يلي:</a:t>
            </a:r>
          </a:p>
          <a:p>
            <a:pPr marL="0" indent="0" algn="just">
              <a:buNone/>
            </a:pPr>
            <a:r>
              <a:rPr lang="ar-IQ" sz="2000" b="1" dirty="0" smtClean="0"/>
              <a:t>اولاً: تحلل حراري(بيروليز) ثابت الحرارة(</a:t>
            </a:r>
            <a:r>
              <a:rPr lang="en-US" sz="2000" b="1" dirty="0" smtClean="0"/>
              <a:t>Fixed-temperature pyrolysis</a:t>
            </a:r>
            <a:r>
              <a:rPr lang="ar-IQ" sz="2000" b="1" dirty="0" smtClean="0"/>
              <a:t>)</a:t>
            </a:r>
          </a:p>
          <a:p>
            <a:pPr marL="0" indent="0" algn="just">
              <a:buNone/>
            </a:pPr>
            <a:r>
              <a:rPr lang="ar-IQ" sz="2000" dirty="0" smtClean="0"/>
              <a:t>    يستخدم هذا الأسلوب لتحليل عينات صخور المصدر التي تم إستخلاص أكبر جزء من محتواها من المركبات الهيدروكرونية(البيتومين) بواسطة المذيبات العضوية المختلفة. تسخن عينة صخر المصدر عند درجة حرارة ثابتة ومتوسطة القيمة(حوالي</a:t>
            </a:r>
            <a:r>
              <a:rPr lang="en-US" sz="2000" dirty="0" smtClean="0"/>
              <a:t>200˚c</a:t>
            </a:r>
            <a:r>
              <a:rPr lang="ar-IQ" sz="2000" dirty="0" smtClean="0"/>
              <a:t> )، ويتم إحتجاز المركبات الهيدروكربونية الناتجة من تسخين المواد العضوية في أنبوبة داخل وسط من النيتوجين السائل، وبعد نهاية مدة التسخين يتم رفع درجة حرارة الأنبوبة تدريجياً لتخرج نواتج التسخين المحتجزة ويتم دفعها مباشرة إلى جهاز كروماتوجرافيا الغاز لفصل المركبات الهيدروكربونية وتحديد نوعها بعد ذلك، وقد أوضحت الدراسات المعملية أن صخور </a:t>
            </a:r>
            <a:r>
              <a:rPr lang="ar-IQ" sz="2000" b="1" dirty="0" smtClean="0"/>
              <a:t>المصدر القارية أو ارضية الأصل تنتج عند تحللها حرارياً (بيرولز) كمية كبيرة من غاز الميثان ومركب البنزين ومشتقاته</a:t>
            </a:r>
            <a:r>
              <a:rPr lang="ar-IQ" sz="2000" dirty="0" smtClean="0"/>
              <a:t>، </a:t>
            </a:r>
            <a:r>
              <a:rPr lang="ar-IQ" sz="2000" b="1" dirty="0" smtClean="0"/>
              <a:t>بينما تولد صخور المصدر بحرية الأصل عند تسخينها مركبات هيدروكربونية بارافينية كبيرة الوزن الجزيئي</a:t>
            </a:r>
            <a:r>
              <a:rPr lang="ar-IQ" sz="2000" dirty="0" smtClean="0"/>
              <a:t>، كما أن نوع المركبات الهيدروكربونية الناتج من التحلل الحراري (بيرولز) يؤخذ كدليل على إمكانية صخور المصدر البترولية. وعلى سبيل المثال فقد وجد ان صخور المصدر المولدة للزيوت البارافينية ينتج عنا كروماتوجرام يتكون أساساً من مركبات ألكانات وألكينات يحتوي الجزئ منها على عدد كبير من ذرات الكربون تصل الى </a:t>
            </a:r>
            <a:r>
              <a:rPr lang="en-US" sz="2000" dirty="0" smtClean="0"/>
              <a:t>30 </a:t>
            </a:r>
            <a:r>
              <a:rPr lang="ar-IQ" sz="2000" dirty="0" smtClean="0"/>
              <a:t> </a:t>
            </a:r>
            <a:r>
              <a:rPr lang="ar-IQ" sz="2000" b="1" dirty="0" smtClean="0"/>
              <a:t>ذرة</a:t>
            </a:r>
            <a:r>
              <a:rPr lang="ar-IQ" sz="2000" dirty="0" smtClean="0"/>
              <a:t> للجزئ، بالاضافة الى كمية قليلة من مركبات النافثينات والعطريات. ومن جهة أخرى يلاحظ أن صخور مصدر المولدة للزيت المختلطة (بارافينية-نافثينية) تعطي كروماتوجرام شبيه بالسابق مع زيادة مركبات النافثينات الى جانب الألكانات والألكينات، أما صخور مصدر المتكثفات فتنتج عند تسخينها كممية ضئيلة من المركبات التي يحتوي الجزئ فيها على عدد ذرات كربون اكثر من </a:t>
            </a:r>
            <a:r>
              <a:rPr lang="en-US" sz="2000" dirty="0" smtClean="0"/>
              <a:t>18</a:t>
            </a:r>
            <a:r>
              <a:rPr lang="ar-IQ" sz="2000" dirty="0" smtClean="0"/>
              <a:t> مع إنخفاض كبير في كمية مركبات الألكينات، وبالنسبة لصخور مصدر الغازات الطبيعية فتنتج عند تسخينها كميات كبيرة من غاز الميثان مع بعض المركبات صغيرة الوزن الجزيئي.</a:t>
            </a:r>
            <a:endParaRPr lang="ar-IQ" sz="2000" dirty="0"/>
          </a:p>
        </p:txBody>
      </p:sp>
    </p:spTree>
    <p:extLst>
      <p:ext uri="{BB962C8B-B14F-4D97-AF65-F5344CB8AC3E}">
        <p14:creationId xmlns:p14="http://schemas.microsoft.com/office/powerpoint/2010/main" val="3664835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16632"/>
            <a:ext cx="8856984" cy="6552728"/>
          </a:xfrm>
        </p:spPr>
        <p:txBody>
          <a:bodyPr>
            <a:normAutofit fontScale="47500" lnSpcReduction="20000"/>
          </a:bodyPr>
          <a:lstStyle/>
          <a:p>
            <a:pPr marL="0" indent="0" algn="just">
              <a:buNone/>
            </a:pPr>
            <a:r>
              <a:rPr lang="ar-IQ" sz="4200" b="1" dirty="0" smtClean="0"/>
              <a:t>ثانياً : تحلل حراري (بيرولز) متغير الحرارة </a:t>
            </a:r>
            <a:r>
              <a:rPr lang="en-US" sz="4200" b="1" dirty="0" smtClean="0"/>
              <a:t>Variable-temperature</a:t>
            </a:r>
            <a:endParaRPr lang="ar-IQ" sz="4200" b="1" dirty="0" smtClean="0"/>
          </a:p>
          <a:p>
            <a:pPr marL="0" indent="0" algn="just">
              <a:buNone/>
            </a:pPr>
            <a:r>
              <a:rPr lang="ar-IQ" sz="4200" dirty="0" smtClean="0"/>
              <a:t>     قام باركر(</a:t>
            </a:r>
            <a:r>
              <a:rPr lang="en-US" sz="4200" dirty="0" smtClean="0"/>
              <a:t>Barker,1974</a:t>
            </a:r>
            <a:r>
              <a:rPr lang="ar-IQ" sz="4200" dirty="0" smtClean="0"/>
              <a:t>) بإجراء تحلل حراري (بيرولز) لعينات صخور مصدر مستخدماً تياراً من غاز النيتروجين لدفع نواتج التسخين الغازية بعيداً عن العينة الىة كاشف اللهب المتأين(</a:t>
            </a:r>
            <a:r>
              <a:rPr lang="en-US" sz="4200" dirty="0" smtClean="0"/>
              <a:t>Flame Ionisation Detector(FID)</a:t>
            </a:r>
            <a:r>
              <a:rPr lang="ar-IQ" sz="4200" dirty="0" smtClean="0"/>
              <a:t>) الذي يقوم بتحليل كمية الكربون بالنسبة للزمن ودرجة الحرارة علماً بأن غازالنيتروجين المستخدم يمنع تأكسد المادة العضوية أثناء عملية التسخين المتزايد. كما هو معروف فإن صخر المصدر يحتوي على كمية من المادة العضوية الصلبة (الكيروجين)، وكمية من المركبات الهيدروكربونية(البيتومين) بنسب مختلفة تتغير تبعاً لمستوى نضوج المادة العضوية فيما يعرف بمراحل النضوج. وعند تسخين عينة صخر المصدر مع رفع درجة الحرارة تدريجياً وبمعدل ثابت تتطاير معظم المركبات الهيدروكربونية للبيتومين عند درجة حرارة </a:t>
            </a:r>
            <a:r>
              <a:rPr lang="en-US" sz="4200" dirty="0" smtClean="0"/>
              <a:t>130˚c</a:t>
            </a:r>
            <a:r>
              <a:rPr lang="ar-IQ" sz="4200" dirty="0" smtClean="0"/>
              <a:t> تقريباً، وعندما ترتفع درجة الحرارة عن هذه الرقم يبدأ الكيروجين في التأثر، ويرتفع مستوى نضجه الحراري حتى يتفكك بسبب عملية التحلل الحراري لمكوناته الكيميائية، وينتج عن ذلك مركبات هيدروكربونية أخرى تمثل نواتج عملية النضوج الحراري بالتسخين، ولايحدث هذا عادة إلا عند درجات حرارة تصل الى حوالي </a:t>
            </a:r>
            <a:r>
              <a:rPr lang="en-US" sz="4200" dirty="0" smtClean="0"/>
              <a:t>400˚c</a:t>
            </a:r>
            <a:r>
              <a:rPr lang="ar-IQ" sz="4200" dirty="0" smtClean="0"/>
              <a:t> . ويمكن اخذ نواتج التحلل الحراري (بيروليز) هذه والكشف عنها وتمثيل ذلك بخط منحن يظهر مرتفعين أو قمتين(</a:t>
            </a:r>
            <a:r>
              <a:rPr lang="en-US" sz="4200" dirty="0" smtClean="0"/>
              <a:t>peaks</a:t>
            </a:r>
            <a:r>
              <a:rPr lang="ar-IQ" sz="4200" dirty="0" smtClean="0"/>
              <a:t>) منفصلين، </a:t>
            </a:r>
            <a:r>
              <a:rPr lang="ar-IQ" sz="4200" b="1" dirty="0" smtClean="0"/>
              <a:t>الاول يمثل المربكات الناتجة عن تسخين المربكات الهيدروكربونهية لبيتومين الصخر</a:t>
            </a:r>
            <a:r>
              <a:rPr lang="ar-IQ" sz="4200" dirty="0" smtClean="0"/>
              <a:t>، </a:t>
            </a:r>
            <a:r>
              <a:rPr lang="ar-IQ" sz="4200" b="1" dirty="0" smtClean="0"/>
              <a:t>والثاني يعبر عن نواتج التكسير الحراري بتسخين الكيروجين شكل() </a:t>
            </a:r>
            <a:r>
              <a:rPr lang="ar-IQ" sz="4200" dirty="0" smtClean="0"/>
              <a:t>. وبعد الكشف عن مركبات كل مرتفع أعتبر باركر ان وجود نسبة كبيرة من غاز الميثان ضمن مكونات المرتفع الثاني دليل على ان للكيروجين امكانية(جهداً) كبيرة لتوليد الغازات الهيدروكربونية، بينما وجود مركبات هيدروكربونية ثقيلة نسبياً في المرتفع الثاني يعني ان للكيروجين امكانية(جهداً) كبير نحو توليد زيت البترول. كما اشار باكر ايضاً الى زيادة عمق عينة صخر المصدر ينتج عنه زيادة في حجم وارتفاع المرتفع الأول كنتيجة لوجود كمية اكبر من المركبات الهيدروكربونية في الصخر، ومن جهة أخرى يقل حجم وارتفاع المرتفع الثاني مع انتقال موقعة تجاه درجات الحرارة الاعلى على المنحني كنتيجة لتولد كمية اكبر من المركبات الهيدروكربونية اثناء النضوج تحت سطح الارض وأنضمامها الى مركبات المرتفع الاول على المنحني ، واحتياج المواد العضوية المتبقية في الصخر الى طاقة حرارية اكبر للتغير الى مركبات هيدروكربونية .</a:t>
            </a:r>
          </a:p>
        </p:txBody>
      </p:sp>
    </p:spTree>
    <p:extLst>
      <p:ext uri="{BB962C8B-B14F-4D97-AF65-F5344CB8AC3E}">
        <p14:creationId xmlns:p14="http://schemas.microsoft.com/office/powerpoint/2010/main" val="3854201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duotone>
              <a:prstClr val="black"/>
              <a:schemeClr val="tx2">
                <a:tint val="45000"/>
                <a:satMod val="400000"/>
              </a:schemeClr>
            </a:duotone>
            <a:lum bright="-20000"/>
          </a:blip>
          <a:srcRect l="8140" t="4829" r="4651" b="3149"/>
          <a:stretch>
            <a:fillRect/>
          </a:stretch>
        </p:blipFill>
        <p:spPr bwMode="auto">
          <a:xfrm>
            <a:off x="838200" y="457200"/>
            <a:ext cx="6858000" cy="624027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عنصر نائب للمحتوى 2"/>
              <p:cNvSpPr>
                <a:spLocks noGrp="1"/>
              </p:cNvSpPr>
              <p:nvPr>
                <p:ph idx="1"/>
              </p:nvPr>
            </p:nvSpPr>
            <p:spPr>
              <a:xfrm>
                <a:off x="179512" y="116632"/>
                <a:ext cx="8856984" cy="6552728"/>
              </a:xfrm>
            </p:spPr>
            <p:txBody>
              <a:bodyPr>
                <a:normAutofit/>
              </a:bodyPr>
              <a:lstStyle/>
              <a:p>
                <a:pPr marL="0" indent="0" algn="just">
                  <a:buNone/>
                </a:pPr>
                <a:r>
                  <a:rPr lang="ar-IQ" sz="2200" dirty="0" smtClean="0"/>
                  <a:t>     وفي سنة </a:t>
                </a:r>
                <a:r>
                  <a:rPr lang="en-US" sz="2200" dirty="0" smtClean="0"/>
                  <a:t>1974</a:t>
                </a:r>
                <a:r>
                  <a:rPr lang="ar-IQ" sz="2200" dirty="0" smtClean="0"/>
                  <a:t> قام تيسوت وآخرون معه بتطوير جهاز التحلل الحراري(بيروليز) وجعله قادراً على كشف </a:t>
                </a:r>
                <a:r>
                  <a:rPr lang="ar-IQ" sz="2200" b="1" dirty="0" smtClean="0"/>
                  <a:t>كمية غاز ثاني أكسيد الكربون الناتج عن عملية تكسير الكيروجين أثناء التسخين</a:t>
                </a:r>
                <a:r>
                  <a:rPr lang="ar-IQ" sz="2200" dirty="0" smtClean="0"/>
                  <a:t>، وتسجيل هذه الكمية لتظهر على هيئة مرتفع ثالث يظهر خلف المرتفعين السابقين. ويأتي غاز ثاني أكسيد الكربون من المركبات العضوية المكونة للكيروجين والمحتوية على عنصر الاكسجين مثل مجموعة الكربونيل. وفي هذه الطريقة يرمز إلى المرتفع أو القمية الأولى الناتجة عن تطاير المركبات الهيدروكربونية للبيتومين بالحرف </a:t>
                </a:r>
                <a:r>
                  <a:rPr lang="en-US" sz="2200" b="1" dirty="0" smtClean="0"/>
                  <a:t>P</a:t>
                </a:r>
                <a:r>
                  <a:rPr lang="en-US" sz="2200" b="1" baseline="-25000" dirty="0" smtClean="0"/>
                  <a:t>1</a:t>
                </a:r>
                <a:r>
                  <a:rPr lang="ar-IQ" sz="2200" dirty="0" smtClean="0"/>
                  <a:t> ، بينما يرمز لنواتج تكسير الكيروجين بالحرف </a:t>
                </a:r>
                <a:r>
                  <a:rPr lang="en-US" sz="2200" b="1" dirty="0" smtClean="0"/>
                  <a:t>P</a:t>
                </a:r>
                <a:r>
                  <a:rPr lang="en-US" sz="2200" b="1" baseline="-25000" dirty="0" smtClean="0"/>
                  <a:t>2</a:t>
                </a:r>
                <a:r>
                  <a:rPr lang="ar-IQ" sz="2200" dirty="0" smtClean="0"/>
                  <a:t> ليمثل المرتفع أو القمة الثانية، ثم الحرف </a:t>
                </a:r>
                <a:r>
                  <a:rPr lang="en-US" sz="2200" b="1" dirty="0" smtClean="0"/>
                  <a:t>P</a:t>
                </a:r>
                <a:r>
                  <a:rPr lang="en-US" sz="2200" b="1" baseline="-25000" dirty="0" smtClean="0"/>
                  <a:t>3</a:t>
                </a:r>
                <a:r>
                  <a:rPr lang="ar-IQ" sz="2200" dirty="0" smtClean="0"/>
                  <a:t> للمرتفع الثالث الخاص بغاز </a:t>
                </a:r>
                <a:r>
                  <a:rPr lang="en-US" sz="2200" dirty="0" smtClean="0"/>
                  <a:t>CO</a:t>
                </a:r>
                <a:r>
                  <a:rPr lang="en-US" sz="2200" baseline="-25000" dirty="0" smtClean="0"/>
                  <a:t>2</a:t>
                </a:r>
                <a:r>
                  <a:rPr lang="ar-IQ" sz="2200" dirty="0" smtClean="0"/>
                  <a:t> ، كما يتم تسجيل قيمة درجة الحرارة العظمى لتوليد المركبات الهيدروكربونية في المرتفغ أو القمة الثانية، ويرمز لها بالحرف </a:t>
                </a:r>
                <a:r>
                  <a:rPr lang="en-US" sz="2200" dirty="0" smtClean="0"/>
                  <a:t>T</a:t>
                </a:r>
                <a:r>
                  <a:rPr lang="en-US" sz="2200" baseline="-25000" dirty="0" smtClean="0"/>
                  <a:t>max</a:t>
                </a:r>
                <a:r>
                  <a:rPr lang="ar-IQ" sz="2200" dirty="0" smtClean="0"/>
                  <a:t>. وقد أعتبر تيسوت وزملاؤه أن القيمة الناتجة من العلاقة الرياضية:</a:t>
                </a:r>
              </a:p>
              <a:p>
                <a:pPr marL="0" indent="0" algn="just">
                  <a:buNone/>
                </a:pPr>
                <a:endParaRPr lang="ar-IQ" sz="2200" dirty="0" smtClean="0"/>
              </a:p>
              <a:p>
                <a:pPr marL="0" indent="0" algn="ctr" rtl="0">
                  <a:buNone/>
                </a:pPr>
                <a14:m>
                  <m:oMath xmlns:m="http://schemas.openxmlformats.org/officeDocument/2006/math">
                    <m:f>
                      <m:fPr>
                        <m:ctrlPr>
                          <a:rPr lang="ar-IQ" sz="2400" b="1" i="1" smtClean="0">
                            <a:solidFill>
                              <a:srgbClr val="C00000"/>
                            </a:solidFill>
                            <a:latin typeface="Cambria Math" panose="02040503050406030204" pitchFamily="18" charset="0"/>
                          </a:rPr>
                        </m:ctrlPr>
                      </m:fPr>
                      <m:num>
                        <m:sSub>
                          <m:sSubPr>
                            <m:ctrlPr>
                              <a:rPr lang="ar-IQ" sz="2400" b="1" i="1" smtClean="0">
                                <a:solidFill>
                                  <a:srgbClr val="C00000"/>
                                </a:solidFill>
                                <a:latin typeface="Cambria Math" panose="02040503050406030204" pitchFamily="18" charset="0"/>
                              </a:rPr>
                            </m:ctrlPr>
                          </m:sSubPr>
                          <m:e>
                            <m:r>
                              <a:rPr lang="en-US" sz="2400" b="1" i="1" smtClean="0">
                                <a:solidFill>
                                  <a:srgbClr val="C00000"/>
                                </a:solidFill>
                                <a:latin typeface="Cambria Math"/>
                              </a:rPr>
                              <m:t>𝑷</m:t>
                            </m:r>
                          </m:e>
                          <m:sub>
                            <m:r>
                              <a:rPr lang="ar-IQ" sz="2400" b="1" i="1" smtClean="0">
                                <a:solidFill>
                                  <a:srgbClr val="C00000"/>
                                </a:solidFill>
                                <a:latin typeface="Cambria Math"/>
                              </a:rPr>
                              <m:t>𝟏</m:t>
                            </m:r>
                          </m:sub>
                        </m:sSub>
                      </m:num>
                      <m:den>
                        <m:d>
                          <m:dPr>
                            <m:ctrlPr>
                              <a:rPr lang="ar-IQ" sz="2400" b="1" i="1" smtClean="0">
                                <a:solidFill>
                                  <a:srgbClr val="C00000"/>
                                </a:solidFill>
                                <a:latin typeface="Cambria Math" panose="02040503050406030204" pitchFamily="18" charset="0"/>
                              </a:rPr>
                            </m:ctrlPr>
                          </m:dPr>
                          <m:e>
                            <m:sSub>
                              <m:sSubPr>
                                <m:ctrlPr>
                                  <a:rPr lang="ar-IQ" sz="2400" b="1" i="1" smtClean="0">
                                    <a:solidFill>
                                      <a:srgbClr val="C00000"/>
                                    </a:solidFill>
                                    <a:latin typeface="Cambria Math" panose="02040503050406030204" pitchFamily="18" charset="0"/>
                                  </a:rPr>
                                </m:ctrlPr>
                              </m:sSubPr>
                              <m:e>
                                <m:r>
                                  <a:rPr lang="en-US" sz="2400" b="1" i="1" smtClean="0">
                                    <a:solidFill>
                                      <a:srgbClr val="C00000"/>
                                    </a:solidFill>
                                    <a:latin typeface="Cambria Math"/>
                                  </a:rPr>
                                  <m:t>𝑷</m:t>
                                </m:r>
                              </m:e>
                              <m:sub>
                                <m:r>
                                  <a:rPr lang="ar-IQ" sz="2400" b="1" i="1" smtClean="0">
                                    <a:solidFill>
                                      <a:srgbClr val="C00000"/>
                                    </a:solidFill>
                                    <a:latin typeface="Cambria Math"/>
                                  </a:rPr>
                                  <m:t>𝟏</m:t>
                                </m:r>
                              </m:sub>
                            </m:sSub>
                            <m:r>
                              <a:rPr lang="ar-IQ" sz="2400" b="1" i="1" smtClean="0">
                                <a:solidFill>
                                  <a:srgbClr val="C00000"/>
                                </a:solidFill>
                                <a:latin typeface="Cambria Math"/>
                              </a:rPr>
                              <m:t>+</m:t>
                            </m:r>
                            <m:sSub>
                              <m:sSubPr>
                                <m:ctrlPr>
                                  <a:rPr lang="ar-IQ" sz="2400" b="1" i="1" smtClean="0">
                                    <a:solidFill>
                                      <a:srgbClr val="C00000"/>
                                    </a:solidFill>
                                    <a:latin typeface="Cambria Math" panose="02040503050406030204" pitchFamily="18" charset="0"/>
                                  </a:rPr>
                                </m:ctrlPr>
                              </m:sSubPr>
                              <m:e>
                                <m:r>
                                  <a:rPr lang="en-US" sz="2400" b="1" i="1" smtClean="0">
                                    <a:solidFill>
                                      <a:srgbClr val="C00000"/>
                                    </a:solidFill>
                                    <a:latin typeface="Cambria Math"/>
                                  </a:rPr>
                                  <m:t>𝑷</m:t>
                                </m:r>
                              </m:e>
                              <m:sub>
                                <m:r>
                                  <a:rPr lang="en-US" sz="2400" b="1" i="1" smtClean="0">
                                    <a:solidFill>
                                      <a:srgbClr val="C00000"/>
                                    </a:solidFill>
                                    <a:latin typeface="Cambria Math"/>
                                  </a:rPr>
                                  <m:t>𝟐</m:t>
                                </m:r>
                              </m:sub>
                            </m:sSub>
                          </m:e>
                        </m:d>
                      </m:den>
                    </m:f>
                    <m:r>
                      <a:rPr lang="ar-IQ" sz="2400" b="1" i="1" smtClean="0">
                        <a:solidFill>
                          <a:srgbClr val="C00000"/>
                        </a:solidFill>
                        <a:latin typeface="Cambria Math"/>
                      </a:rPr>
                      <m:t>−</m:t>
                    </m:r>
                  </m:oMath>
                </a14:m>
                <a:r>
                  <a:rPr lang="ar-IQ" sz="2400" b="1" dirty="0" smtClean="0">
                    <a:solidFill>
                      <a:srgbClr val="C00000"/>
                    </a:solidFill>
                  </a:rPr>
                  <a:t>------------</a:t>
                </a:r>
                <a:r>
                  <a:rPr lang="en-US" sz="2400" b="1" dirty="0" smtClean="0">
                    <a:solidFill>
                      <a:srgbClr val="C00000"/>
                    </a:solidFill>
                  </a:rPr>
                  <a:t>(Transformation ratio)</a:t>
                </a:r>
                <a:endParaRPr lang="ar-IQ" sz="2400" b="1" dirty="0" smtClean="0">
                  <a:solidFill>
                    <a:srgbClr val="C00000"/>
                  </a:solidFill>
                </a:endParaRPr>
              </a:p>
            </p:txBody>
          </p:sp>
        </mc:Choice>
        <mc:Fallback xmlns="">
          <p:sp>
            <p:nvSpPr>
              <p:cNvPr id="3" name="عنصر نائب للمحتوى 2"/>
              <p:cNvSpPr>
                <a:spLocks noGrp="1" noRot="1" noChangeAspect="1" noMove="1" noResize="1" noEditPoints="1" noAdjustHandles="1" noChangeArrowheads="1" noChangeShapeType="1" noTextEdit="1"/>
              </p:cNvSpPr>
              <p:nvPr>
                <p:ph idx="1"/>
              </p:nvPr>
            </p:nvSpPr>
            <p:spPr>
              <a:xfrm>
                <a:off x="179512" y="116632"/>
                <a:ext cx="8856984" cy="6552728"/>
              </a:xfrm>
              <a:blipFill rotWithShape="1">
                <a:blip r:embed="rId2" cstate="print"/>
                <a:stretch>
                  <a:fillRect l="-1721" t="-651" r="-964"/>
                </a:stretch>
              </a:blipFill>
            </p:spPr>
            <p:txBody>
              <a:bodyPr/>
              <a:lstStyle/>
              <a:p>
                <a:r>
                  <a:rPr lang="ar-IQ">
                    <a:noFill/>
                  </a:rPr>
                  <a:t> </a:t>
                </a:r>
              </a:p>
            </p:txBody>
          </p:sp>
        </mc:Fallback>
      </mc:AlternateContent>
    </p:spTree>
    <p:extLst>
      <p:ext uri="{BB962C8B-B14F-4D97-AF65-F5344CB8AC3E}">
        <p14:creationId xmlns:p14="http://schemas.microsoft.com/office/powerpoint/2010/main" val="2659184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85800"/>
            <a:ext cx="8229600" cy="5623560"/>
          </a:xfrm>
        </p:spPr>
        <p:txBody>
          <a:bodyPr>
            <a:normAutofit fontScale="92500" lnSpcReduction="20000"/>
          </a:bodyPr>
          <a:lstStyle/>
          <a:p>
            <a:pPr marL="0" indent="0" algn="just">
              <a:buNone/>
            </a:pPr>
            <a:r>
              <a:rPr lang="ar-IQ" sz="2000" dirty="0" smtClean="0"/>
              <a:t>تعبر عن ما أسموه «نسبة التحول» (</a:t>
            </a:r>
            <a:r>
              <a:rPr lang="en-US" sz="2000" dirty="0" smtClean="0"/>
              <a:t>Transformation ratio</a:t>
            </a:r>
            <a:r>
              <a:rPr lang="ar-IQ" sz="2000" dirty="0" smtClean="0"/>
              <a:t>) التي توضح النسبة بين كمية المركبات الهيدروكربونية المتولدة أصلاً في صخر المصدر في ظروف تحت السطح، والكمية الكلية التي يمكن أن تتولد من هذا الصخر، أن ما يعرف بالإمكانية(الجهد) الكلي لتولد المركبات الهيدروكربونية لصخر المصدر (</a:t>
            </a:r>
            <a:r>
              <a:rPr lang="en-US" sz="2000" dirty="0" smtClean="0"/>
              <a:t>Total potential of hydrocarbon generation</a:t>
            </a:r>
            <a:r>
              <a:rPr lang="ar-IQ" sz="2000" dirty="0" smtClean="0"/>
              <a:t>). وتعتبرب قيمة نسبة التحويل وقيمة درجة الحرارة العظمى لنضوج الكيروجين(</a:t>
            </a:r>
            <a:r>
              <a:rPr lang="en-US" sz="2000" dirty="0" smtClean="0"/>
              <a:t>T</a:t>
            </a:r>
            <a:r>
              <a:rPr lang="en-US" sz="2000" baseline="-25000" dirty="0" smtClean="0"/>
              <a:t>max</a:t>
            </a:r>
            <a:r>
              <a:rPr lang="ar-IQ" sz="2000" dirty="0" smtClean="0"/>
              <a:t>) في القمة الثانية </a:t>
            </a:r>
            <a:r>
              <a:rPr lang="en-US" sz="2000" dirty="0" smtClean="0"/>
              <a:t>P2</a:t>
            </a:r>
            <a:r>
              <a:rPr lang="ar-IQ" sz="2000" dirty="0" smtClean="0"/>
              <a:t> من ضمن أدلة النضوج، حيث يمكن مقارنتها بأدلة النضوج الأخر مثل إنعكاس الفيترينيت(</a:t>
            </a:r>
            <a:r>
              <a:rPr lang="en-US" sz="2000" dirty="0" smtClean="0"/>
              <a:t>R</a:t>
            </a:r>
            <a:r>
              <a:rPr lang="en-US" sz="2000" baseline="-25000" dirty="0" smtClean="0"/>
              <a:t>o</a:t>
            </a:r>
            <a:r>
              <a:rPr lang="ar-IQ" sz="2000" dirty="0" smtClean="0"/>
              <a:t>). وعلى سبيل المثال فإن </a:t>
            </a:r>
            <a:r>
              <a:rPr lang="en-US" sz="2000" dirty="0" smtClean="0"/>
              <a:t>T</a:t>
            </a:r>
            <a:r>
              <a:rPr lang="en-US" sz="2000" baseline="-25000" dirty="0" smtClean="0"/>
              <a:t>max</a:t>
            </a:r>
            <a:r>
              <a:rPr lang="ar-IQ" sz="2000" dirty="0" smtClean="0"/>
              <a:t> تزداد مع زيادة عمق صخور المصدر، مما يعني زيادة مستوى نضوجها.</a:t>
            </a:r>
          </a:p>
          <a:p>
            <a:pPr marL="0" indent="0" algn="just">
              <a:buNone/>
            </a:pPr>
            <a:r>
              <a:rPr lang="ar-IQ" sz="2000" dirty="0" smtClean="0"/>
              <a:t>وفي سنة </a:t>
            </a:r>
            <a:r>
              <a:rPr lang="en-US" sz="2000" dirty="0" smtClean="0"/>
              <a:t>1977</a:t>
            </a:r>
            <a:r>
              <a:rPr lang="ar-IQ" sz="2000" dirty="0" smtClean="0"/>
              <a:t> قام ايسبيتليه وآخرون (</a:t>
            </a:r>
            <a:r>
              <a:rPr lang="en-US" sz="2000" dirty="0" err="1" smtClean="0"/>
              <a:t>Espetalie</a:t>
            </a:r>
            <a:r>
              <a:rPr lang="en-US" sz="2000" dirty="0" smtClean="0"/>
              <a:t> </a:t>
            </a:r>
            <a:r>
              <a:rPr lang="en-US" sz="2000" i="1" dirty="0" smtClean="0"/>
              <a:t>et.al.</a:t>
            </a:r>
            <a:r>
              <a:rPr lang="en-US" sz="2000" dirty="0" smtClean="0"/>
              <a:t>, 1977</a:t>
            </a:r>
            <a:r>
              <a:rPr lang="ar-IQ" sz="2000" dirty="0" smtClean="0"/>
              <a:t>) بتطوير جهاز التحلل الحراري (بيروليز)، وذلك بإستحداث طريقة قياسية سريعة لتحديد خصائص صخور المصدر وتقييم جهدها البترولي وأسموها(</a:t>
            </a:r>
            <a:r>
              <a:rPr lang="en-US" sz="2000" dirty="0" smtClean="0"/>
              <a:t>Rock-</a:t>
            </a:r>
            <a:r>
              <a:rPr lang="en-US" sz="2000" dirty="0" err="1" smtClean="0"/>
              <a:t>Eval</a:t>
            </a:r>
            <a:r>
              <a:rPr lang="en-US" sz="2000" dirty="0" smtClean="0"/>
              <a:t> </a:t>
            </a:r>
            <a:r>
              <a:rPr lang="en-US" sz="2000" dirty="0" err="1" smtClean="0"/>
              <a:t>pyrolysis</a:t>
            </a:r>
            <a:r>
              <a:rPr lang="ar-IQ" sz="2000" dirty="0" smtClean="0"/>
              <a:t>). وفي هذه الطريقة يقم الجهاز بتحليل عينة صغيرة(حوالي </a:t>
            </a:r>
            <a:r>
              <a:rPr lang="en-US" sz="2000" dirty="0" smtClean="0"/>
              <a:t>100mg</a:t>
            </a:r>
            <a:r>
              <a:rPr lang="ar-IQ" sz="2000" dirty="0" smtClean="0"/>
              <a:t>) من صخر المصدر دون الحاجة إلى أية تجهيزات مسبقة سوى طحن العينة. ويستخدم لذلك الجهاز الموضح مخططه في الشكل()، حيث يتم تسخين العينة تدريجياً حتى درجة حرارة تصل إلى حوالي </a:t>
            </a:r>
            <a:r>
              <a:rPr lang="en-US" sz="2000" dirty="0" smtClean="0"/>
              <a:t>550˚c</a:t>
            </a:r>
            <a:r>
              <a:rPr lang="ar-IQ" sz="2000" dirty="0" smtClean="0"/>
              <a:t> في جو من غاز النيتوجين لمنع الأكسدة.</a:t>
            </a:r>
          </a:p>
          <a:p>
            <a:pPr marL="0" indent="0" algn="just">
              <a:buNone/>
            </a:pPr>
            <a:r>
              <a:rPr lang="ar-IQ" sz="2000" dirty="0" smtClean="0"/>
              <a:t>وأثناء فترة التسخين المتوسط </a:t>
            </a:r>
            <a:r>
              <a:rPr lang="en-US" sz="2000" dirty="0" smtClean="0"/>
              <a:t>200-250˚c</a:t>
            </a:r>
            <a:r>
              <a:rPr lang="ar-IQ" sz="2000" dirty="0" smtClean="0"/>
              <a:t> تخرج المركبات الهيدروكربونية الموجودة أصلاً في الصخر لتمر على كاشف لهب التأين(</a:t>
            </a:r>
            <a:r>
              <a:rPr lang="en-US" sz="2000" dirty="0" smtClean="0"/>
              <a:t>FID</a:t>
            </a:r>
            <a:r>
              <a:rPr lang="ar-IQ" sz="2000" dirty="0" smtClean="0"/>
              <a:t>)، وتظهر في المنحني على هيئة قمة يرمز لها بالحرف </a:t>
            </a:r>
            <a:r>
              <a:rPr lang="en-US" sz="2000" b="1" dirty="0" smtClean="0"/>
              <a:t>S</a:t>
            </a:r>
            <a:r>
              <a:rPr lang="en-US" sz="2000" b="1" baseline="-25000" dirty="0" smtClean="0"/>
              <a:t>1</a:t>
            </a:r>
            <a:r>
              <a:rPr lang="ar-IQ" sz="2000" dirty="0" smtClean="0"/>
              <a:t>، ويلي ذلك خروج المركبات الهيدروكربونية المتولدة من التكسير الحراري للكيروجين عند درجات الحرارة الأعلى-ومعها بعض مركبات أخرى شبيهة- تمر أيضاً على كاشف(</a:t>
            </a:r>
            <a:r>
              <a:rPr lang="en-US" sz="2000" dirty="0" smtClean="0"/>
              <a:t>FID</a:t>
            </a:r>
            <a:r>
              <a:rPr lang="ar-IQ" sz="2000" dirty="0" smtClean="0"/>
              <a:t>)، وتمثل في المنحني بقمة ثانية يرمز لها بالحرف </a:t>
            </a:r>
            <a:r>
              <a:rPr lang="en-US" sz="2000" b="1" dirty="0" smtClean="0"/>
              <a:t>S</a:t>
            </a:r>
            <a:r>
              <a:rPr lang="en-US" sz="2000" b="1" baseline="-25000" dirty="0" smtClean="0"/>
              <a:t>2</a:t>
            </a:r>
            <a:r>
              <a:rPr lang="ar-IQ" sz="2000" dirty="0" smtClean="0"/>
              <a:t>، ويلي ذلك ظهور قمة ثالثة </a:t>
            </a:r>
            <a:r>
              <a:rPr lang="en-US" sz="2000" b="1" dirty="0" smtClean="0"/>
              <a:t>S</a:t>
            </a:r>
            <a:r>
              <a:rPr lang="en-US" sz="2000" b="1" baseline="-25000" dirty="0" smtClean="0"/>
              <a:t>3</a:t>
            </a:r>
            <a:r>
              <a:rPr lang="ar-IQ" sz="2000" dirty="0" smtClean="0"/>
              <a:t> تمثل كمية غاز </a:t>
            </a:r>
            <a:r>
              <a:rPr lang="en-US" sz="2000" dirty="0" smtClean="0"/>
              <a:t>CO</a:t>
            </a:r>
            <a:r>
              <a:rPr lang="en-US" sz="2000" baseline="-25000" dirty="0" smtClean="0"/>
              <a:t>2</a:t>
            </a:r>
            <a:r>
              <a:rPr lang="ar-IQ" sz="2000" dirty="0" smtClean="0"/>
              <a:t> الناتج من أكسجين بعض مركبات النيتروجين، الذي يتم الكشف عنه بواسطة التوصيل الحراري(</a:t>
            </a:r>
            <a:r>
              <a:rPr lang="en-US" sz="2000" dirty="0" smtClean="0"/>
              <a:t>Thermal conductivity detector</a:t>
            </a:r>
            <a:r>
              <a:rPr lang="ar-IQ" sz="2000" dirty="0" smtClean="0"/>
              <a:t>). وعند تطبيق هذه الطريقة يراعى دائماً إتباع برنامج مناسب لمعدل زيادة درجة الحرارة، بحيث يسمح بالفصل بين القمتين </a:t>
            </a:r>
            <a:r>
              <a:rPr lang="en-US" sz="2000" dirty="0" smtClean="0"/>
              <a:t>S</a:t>
            </a:r>
            <a:r>
              <a:rPr lang="en-US" sz="2000" baseline="-25000" dirty="0" smtClean="0"/>
              <a:t>1</a:t>
            </a:r>
            <a:r>
              <a:rPr lang="ar-IQ" sz="2000" dirty="0" smtClean="0"/>
              <a:t> و </a:t>
            </a:r>
            <a:r>
              <a:rPr lang="en-US" sz="2000" dirty="0" smtClean="0"/>
              <a:t>S</a:t>
            </a:r>
            <a:r>
              <a:rPr lang="en-US" sz="2000" baseline="-25000" dirty="0" smtClean="0"/>
              <a:t>2</a:t>
            </a:r>
            <a:r>
              <a:rPr lang="ar-IQ" sz="2000" dirty="0" smtClean="0"/>
              <a:t> بإستخدام كاشف(</a:t>
            </a:r>
            <a:r>
              <a:rPr lang="en-US" sz="2000" dirty="0" smtClean="0"/>
              <a:t>FID</a:t>
            </a:r>
            <a:r>
              <a:rPr lang="ar-IQ" sz="2000" dirty="0" smtClean="0"/>
              <a:t>)، كما يتم أيضاً تسجيل الحرارة العظمة لتولد المركبات الهيدروكربونية للقمة </a:t>
            </a:r>
            <a:r>
              <a:rPr lang="en-US" sz="2000" dirty="0" smtClean="0"/>
              <a:t>S</a:t>
            </a:r>
            <a:r>
              <a:rPr lang="en-US" sz="2000" baseline="-25000" dirty="0" smtClean="0"/>
              <a:t>2</a:t>
            </a:r>
            <a:r>
              <a:rPr lang="ar-IQ" sz="2000" dirty="0" smtClean="0"/>
              <a:t> الشكل()</a:t>
            </a:r>
          </a:p>
          <a:p>
            <a:pPr marL="0" indent="0" algn="just">
              <a:buNone/>
            </a:pPr>
            <a:endParaRPr lang="ar-IQ" sz="2000" dirty="0"/>
          </a:p>
        </p:txBody>
      </p:sp>
    </p:spTree>
    <p:extLst>
      <p:ext uri="{BB962C8B-B14F-4D97-AF65-F5344CB8AC3E}">
        <p14:creationId xmlns:p14="http://schemas.microsoft.com/office/powerpoint/2010/main" val="2919461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2008" y="116632"/>
            <a:ext cx="8892480" cy="6480720"/>
          </a:xfrm>
        </p:spPr>
        <p:txBody>
          <a:bodyPr>
            <a:normAutofit fontScale="70000" lnSpcReduction="20000"/>
          </a:bodyPr>
          <a:lstStyle/>
          <a:p>
            <a:pPr marL="0" indent="0" algn="just">
              <a:buNone/>
            </a:pPr>
            <a:r>
              <a:rPr lang="ar-IQ" dirty="0" smtClean="0"/>
              <a:t>     ويمكن تحديد كيروجين المصدر من منحني التحلل الحراري(بيروليز) من العلاقة بين </a:t>
            </a:r>
            <a:r>
              <a:rPr lang="en-US" b="1" dirty="0" smtClean="0"/>
              <a:t>S</a:t>
            </a:r>
            <a:r>
              <a:rPr lang="en-US" b="1" baseline="-25000" dirty="0" smtClean="0"/>
              <a:t>1</a:t>
            </a:r>
            <a:r>
              <a:rPr lang="ar-IQ" b="1" dirty="0" smtClean="0"/>
              <a:t> و </a:t>
            </a:r>
            <a:r>
              <a:rPr lang="en-US" b="1" dirty="0" smtClean="0"/>
              <a:t>S</a:t>
            </a:r>
            <a:r>
              <a:rPr lang="en-US" b="1" baseline="-25000" dirty="0" smtClean="0"/>
              <a:t>2</a:t>
            </a:r>
            <a:r>
              <a:rPr lang="ar-IQ" b="1" dirty="0" smtClean="0"/>
              <a:t> و </a:t>
            </a:r>
            <a:r>
              <a:rPr lang="en-US" b="1" dirty="0" smtClean="0"/>
              <a:t>S</a:t>
            </a:r>
            <a:r>
              <a:rPr lang="en-US" b="1" baseline="-25000" dirty="0" smtClean="0"/>
              <a:t>3</a:t>
            </a:r>
            <a:r>
              <a:rPr lang="ar-IQ" b="1" dirty="0" smtClean="0"/>
              <a:t> </a:t>
            </a:r>
            <a:r>
              <a:rPr lang="ar-IQ" dirty="0" smtClean="0"/>
              <a:t>وحساب الدليلين التاليتين:</a:t>
            </a:r>
          </a:p>
          <a:p>
            <a:pPr marL="0" indent="0" algn="just">
              <a:buNone/>
            </a:pPr>
            <a:endParaRPr lang="ar-IQ" dirty="0" smtClean="0"/>
          </a:p>
          <a:p>
            <a:pPr marL="0" indent="0" algn="just">
              <a:buNone/>
            </a:pPr>
            <a:r>
              <a:rPr lang="ar-IQ" b="1" dirty="0" smtClean="0">
                <a:solidFill>
                  <a:srgbClr val="C00000"/>
                </a:solidFill>
              </a:rPr>
              <a:t>1- دليل الهديوجين </a:t>
            </a:r>
            <a:r>
              <a:rPr lang="en-US" b="1" dirty="0" smtClean="0">
                <a:solidFill>
                  <a:srgbClr val="C00000"/>
                </a:solidFill>
              </a:rPr>
              <a:t>Hydrogen In dex</a:t>
            </a:r>
            <a:endParaRPr lang="ar-IQ" b="1" dirty="0" smtClean="0">
              <a:solidFill>
                <a:srgbClr val="C00000"/>
              </a:solidFill>
            </a:endParaRPr>
          </a:p>
          <a:p>
            <a:pPr marL="0" indent="0" algn="just">
              <a:buNone/>
            </a:pPr>
            <a:r>
              <a:rPr lang="ar-IQ" dirty="0" smtClean="0"/>
              <a:t>     وهو النسبة بين كمية المركبات الهدروكربونية للمقة </a:t>
            </a:r>
            <a:r>
              <a:rPr lang="en-US" dirty="0" smtClean="0"/>
              <a:t>S</a:t>
            </a:r>
            <a:r>
              <a:rPr lang="en-US" baseline="-25000" dirty="0" smtClean="0"/>
              <a:t>2</a:t>
            </a:r>
            <a:r>
              <a:rPr lang="ar-IQ" dirty="0" smtClean="0"/>
              <a:t> وكمية الكربون العضوي </a:t>
            </a:r>
            <a:r>
              <a:rPr lang="en-US" dirty="0" smtClean="0"/>
              <a:t>C</a:t>
            </a:r>
            <a:r>
              <a:rPr lang="en-US" baseline="-25000" dirty="0" smtClean="0"/>
              <a:t>org</a:t>
            </a:r>
            <a:r>
              <a:rPr lang="ar-IQ" baseline="-25000" dirty="0" smtClean="0"/>
              <a:t>.</a:t>
            </a:r>
          </a:p>
          <a:p>
            <a:pPr marL="0" indent="0" algn="ctr">
              <a:buNone/>
            </a:pPr>
            <a:r>
              <a:rPr lang="en-US" b="1" dirty="0" smtClean="0">
                <a:solidFill>
                  <a:srgbClr val="C00000"/>
                </a:solidFill>
              </a:rPr>
              <a:t>S</a:t>
            </a:r>
            <a:r>
              <a:rPr lang="en-US" b="1" baseline="-25000" dirty="0" smtClean="0">
                <a:solidFill>
                  <a:srgbClr val="C00000"/>
                </a:solidFill>
              </a:rPr>
              <a:t>2</a:t>
            </a:r>
            <a:r>
              <a:rPr lang="en-US" b="1" dirty="0" smtClean="0">
                <a:solidFill>
                  <a:srgbClr val="C00000"/>
                </a:solidFill>
              </a:rPr>
              <a:t>/Corg</a:t>
            </a:r>
            <a:endParaRPr lang="ar-IQ" b="1" dirty="0" smtClean="0">
              <a:solidFill>
                <a:srgbClr val="C00000"/>
              </a:solidFill>
            </a:endParaRPr>
          </a:p>
          <a:p>
            <a:pPr marL="0" indent="0" algn="just">
              <a:buNone/>
            </a:pPr>
            <a:r>
              <a:rPr lang="ar-IQ" b="1" dirty="0" smtClean="0">
                <a:solidFill>
                  <a:srgbClr val="C00000"/>
                </a:solidFill>
              </a:rPr>
              <a:t>2- دليل الأوكسجين </a:t>
            </a:r>
            <a:r>
              <a:rPr lang="en-US" b="1" dirty="0" smtClean="0">
                <a:solidFill>
                  <a:srgbClr val="C00000"/>
                </a:solidFill>
              </a:rPr>
              <a:t>Oxygen Index</a:t>
            </a:r>
            <a:r>
              <a:rPr lang="ar-IQ" b="1" dirty="0" smtClean="0">
                <a:solidFill>
                  <a:srgbClr val="C00000"/>
                </a:solidFill>
              </a:rPr>
              <a:t>:</a:t>
            </a:r>
          </a:p>
          <a:p>
            <a:pPr marL="0" indent="0" algn="just">
              <a:buNone/>
            </a:pPr>
            <a:r>
              <a:rPr lang="ar-IQ" dirty="0" smtClean="0"/>
              <a:t>     هوعبارة عن نسبة كمية ثاني أكسد الكربون والماء والممثلة بالقمة </a:t>
            </a:r>
            <a:r>
              <a:rPr lang="en-US" dirty="0" smtClean="0"/>
              <a:t>S</a:t>
            </a:r>
            <a:r>
              <a:rPr lang="en-US" baseline="-25000" dirty="0" smtClean="0"/>
              <a:t>3</a:t>
            </a:r>
            <a:r>
              <a:rPr lang="ar-IQ" dirty="0" smtClean="0"/>
              <a:t> إلى كمية الكربون العضوي للصخر </a:t>
            </a:r>
            <a:r>
              <a:rPr lang="en-US" dirty="0" smtClean="0"/>
              <a:t>C</a:t>
            </a:r>
            <a:r>
              <a:rPr lang="en-US" baseline="-25000" dirty="0" smtClean="0"/>
              <a:t>org</a:t>
            </a:r>
            <a:r>
              <a:rPr lang="ar-IQ" baseline="-25000" dirty="0" smtClean="0"/>
              <a:t>.</a:t>
            </a:r>
          </a:p>
          <a:p>
            <a:pPr marL="0" indent="0" algn="ctr">
              <a:buNone/>
            </a:pPr>
            <a:r>
              <a:rPr lang="en-US" b="1" dirty="0" smtClean="0">
                <a:solidFill>
                  <a:srgbClr val="C00000"/>
                </a:solidFill>
              </a:rPr>
              <a:t>S</a:t>
            </a:r>
            <a:r>
              <a:rPr lang="en-US" b="1" baseline="-25000" dirty="0" smtClean="0">
                <a:solidFill>
                  <a:srgbClr val="C00000"/>
                </a:solidFill>
              </a:rPr>
              <a:t>3</a:t>
            </a:r>
            <a:r>
              <a:rPr lang="en-US" b="1" dirty="0" smtClean="0">
                <a:solidFill>
                  <a:srgbClr val="C00000"/>
                </a:solidFill>
              </a:rPr>
              <a:t>/Corg</a:t>
            </a:r>
            <a:endParaRPr lang="ar-IQ" b="1" dirty="0" smtClean="0">
              <a:solidFill>
                <a:srgbClr val="C00000"/>
              </a:solidFill>
            </a:endParaRPr>
          </a:p>
          <a:p>
            <a:pPr marL="0" indent="0" algn="just">
              <a:buNone/>
            </a:pPr>
            <a:r>
              <a:rPr lang="ar-IQ" dirty="0" smtClean="0"/>
              <a:t>     وهذان الدليلان لا يعتمدان على وفرة المادة العضوية في الصخر بقدر إعتمادها وإرتباطها بالتركيب العنصري للكيوجين، حيث أن هناك علاقة مباشرة بين دليل الهيدروجين والنسبة الذرية </a:t>
            </a:r>
            <a:r>
              <a:rPr lang="en-US" dirty="0" smtClean="0"/>
              <a:t>H/C</a:t>
            </a:r>
            <a:r>
              <a:rPr lang="ar-IQ" dirty="0" smtClean="0"/>
              <a:t>، وأيضاً بين دليل الأكسجين والنسبة الذرية </a:t>
            </a:r>
            <a:r>
              <a:rPr lang="en-US" dirty="0" smtClean="0"/>
              <a:t>O/C</a:t>
            </a:r>
            <a:r>
              <a:rPr lang="ar-IQ" dirty="0" smtClean="0"/>
              <a:t> للكيروجين </a:t>
            </a:r>
            <a:r>
              <a:rPr lang="ar-IQ" b="1" dirty="0" smtClean="0"/>
              <a:t>كما يتضح من الشكل الذي يبين أنه يمكن الإعتماد على العلاقة بين دليل الهيدروجين ودليل الأوكسجين كبديل لمخطط «فان كريفلين» والعلاقة بين </a:t>
            </a:r>
            <a:r>
              <a:rPr lang="en-US" b="1" dirty="0" smtClean="0"/>
              <a:t>H/C</a:t>
            </a:r>
            <a:r>
              <a:rPr lang="ar-IQ" b="1" dirty="0" smtClean="0"/>
              <a:t> و </a:t>
            </a:r>
            <a:r>
              <a:rPr lang="en-US" b="1" dirty="0" smtClean="0"/>
              <a:t>O/C</a:t>
            </a:r>
            <a:r>
              <a:rPr lang="ar-IQ" b="1" dirty="0" smtClean="0"/>
              <a:t> لتحديد نوع الكريوجين</a:t>
            </a:r>
            <a:r>
              <a:rPr lang="ar-IQ" dirty="0" smtClean="0"/>
              <a:t>. بالاضافة الى ذلك يمكن عمل تقييم شبه كمي للجهد الوراثي الكلي(</a:t>
            </a:r>
            <a:r>
              <a:rPr lang="en-US" dirty="0" smtClean="0"/>
              <a:t>Genetic Potential</a:t>
            </a:r>
            <a:r>
              <a:rPr lang="ar-IQ" dirty="0" smtClean="0"/>
              <a:t>) لصخور المصدر بواسطة التحلل الحراري(بيروليز)، وذلك بحساب الكمية(</a:t>
            </a:r>
            <a:r>
              <a:rPr lang="en-US" dirty="0" smtClean="0"/>
              <a:t>S</a:t>
            </a:r>
            <a:r>
              <a:rPr lang="en-US" baseline="-25000" dirty="0" smtClean="0"/>
              <a:t>1</a:t>
            </a:r>
            <a:r>
              <a:rPr lang="en-US" dirty="0" smtClean="0"/>
              <a:t>+S</a:t>
            </a:r>
            <a:r>
              <a:rPr lang="en-US" baseline="-25000" dirty="0" smtClean="0"/>
              <a:t>2</a:t>
            </a:r>
            <a:r>
              <a:rPr lang="ar-IQ" dirty="0" smtClean="0"/>
              <a:t>) بالكيلوجرام لكل طن واحد من الصخور، حيث ان(</a:t>
            </a:r>
            <a:r>
              <a:rPr lang="en-US" dirty="0" smtClean="0"/>
              <a:t>S</a:t>
            </a:r>
            <a:r>
              <a:rPr lang="en-US" baseline="-25000" dirty="0" smtClean="0"/>
              <a:t>1</a:t>
            </a:r>
            <a:r>
              <a:rPr lang="ar-IQ" dirty="0" smtClean="0"/>
              <a:t>) تمثل مراحل النضوج الحراري في ظروف تحت السطح، أي الجهد الوراثي الأصلي(</a:t>
            </a:r>
            <a:r>
              <a:rPr lang="en-US" dirty="0" smtClean="0"/>
              <a:t>Original genetic potential</a:t>
            </a:r>
            <a:r>
              <a:rPr lang="ar-IQ" dirty="0" smtClean="0"/>
              <a:t>)، بينما (</a:t>
            </a:r>
            <a:r>
              <a:rPr lang="en-US" dirty="0" smtClean="0"/>
              <a:t>S</a:t>
            </a:r>
            <a:r>
              <a:rPr lang="en-US" baseline="-25000" dirty="0" smtClean="0"/>
              <a:t>2</a:t>
            </a:r>
            <a:r>
              <a:rPr lang="ar-IQ" dirty="0" smtClean="0"/>
              <a:t>) تمثل كمية الجهد الوراثي المتبقي(</a:t>
            </a:r>
            <a:r>
              <a:rPr lang="en-US" dirty="0" smtClean="0"/>
              <a:t>Residual genetic potential</a:t>
            </a:r>
            <a:r>
              <a:rPr lang="ar-IQ" dirty="0" smtClean="0"/>
              <a:t>) على هيئة كيروجين بالصخر، في ظروف تحت السطح، وبناء على ذلك يكون.</a:t>
            </a:r>
          </a:p>
          <a:p>
            <a:pPr marL="0" indent="0" algn="ctr" rtl="0">
              <a:buNone/>
            </a:pPr>
            <a:r>
              <a:rPr lang="en-US" b="1" dirty="0" smtClean="0">
                <a:solidFill>
                  <a:srgbClr val="C00000"/>
                </a:solidFill>
              </a:rPr>
              <a:t>Total Genetic Potential=</a:t>
            </a:r>
            <a:r>
              <a:rPr lang="en-US" b="1" dirty="0">
                <a:solidFill>
                  <a:srgbClr val="C00000"/>
                </a:solidFill>
              </a:rPr>
              <a:t> Original genetic </a:t>
            </a:r>
            <a:r>
              <a:rPr lang="en-US" b="1" dirty="0" smtClean="0">
                <a:solidFill>
                  <a:srgbClr val="C00000"/>
                </a:solidFill>
              </a:rPr>
              <a:t>potential+</a:t>
            </a:r>
            <a:r>
              <a:rPr lang="en-US" b="1" dirty="0">
                <a:solidFill>
                  <a:srgbClr val="C00000"/>
                </a:solidFill>
              </a:rPr>
              <a:t> Residual genetic potential</a:t>
            </a:r>
            <a:endParaRPr lang="ar-IQ" b="1" dirty="0" smtClean="0">
              <a:solidFill>
                <a:srgbClr val="C00000"/>
              </a:solidFill>
            </a:endParaRPr>
          </a:p>
          <a:p>
            <a:pPr marL="0" indent="0" algn="ctr">
              <a:buNone/>
            </a:pPr>
            <a:r>
              <a:rPr lang="ar-IQ" b="1" dirty="0" smtClean="0">
                <a:solidFill>
                  <a:srgbClr val="C00000"/>
                </a:solidFill>
              </a:rPr>
              <a:t>الجهد الوراثي الكلي= الجهد الوراثي الأصلي + الجهد الوراثي المتبقي</a:t>
            </a:r>
          </a:p>
        </p:txBody>
      </p:sp>
    </p:spTree>
    <p:extLst>
      <p:ext uri="{BB962C8B-B14F-4D97-AF65-F5344CB8AC3E}">
        <p14:creationId xmlns:p14="http://schemas.microsoft.com/office/powerpoint/2010/main" val="3413443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7504" y="1600200"/>
            <a:ext cx="8928992" cy="4525963"/>
          </a:xfrm>
        </p:spPr>
        <p:txBody>
          <a:bodyPr>
            <a:normAutofit/>
          </a:bodyPr>
          <a:lstStyle/>
          <a:p>
            <a:pPr algn="just"/>
            <a:endParaRPr lang="ar-IQ" sz="2000" dirty="0" smtClean="0"/>
          </a:p>
          <a:p>
            <a:pPr marL="0" indent="0" algn="just">
              <a:buNone/>
            </a:pPr>
            <a:r>
              <a:rPr lang="ar-IQ" sz="2000" dirty="0" smtClean="0"/>
              <a:t>     وتبعاً </a:t>
            </a:r>
            <a:r>
              <a:rPr lang="ar-IQ" sz="2000" dirty="0"/>
              <a:t>لقيمة الجهد الوراثي الكلي يمكن تقييم صخور المصدر إلى الفئات التالية:</a:t>
            </a:r>
          </a:p>
          <a:p>
            <a:pPr marL="0" indent="0" algn="just">
              <a:buNone/>
            </a:pPr>
            <a:endParaRPr lang="ar-IQ" sz="2000" dirty="0"/>
          </a:p>
          <a:p>
            <a:pPr algn="just"/>
            <a:r>
              <a:rPr lang="ar-IQ" sz="2000" dirty="0" smtClean="0"/>
              <a:t>صخر مصدر عديم الجهد لتوليد زيت البترول، وله جهد ضعيف لتوليد الغاز الطبيعي: أقل من </a:t>
            </a:r>
            <a:r>
              <a:rPr lang="en-US" sz="2000" dirty="0" smtClean="0"/>
              <a:t>2</a:t>
            </a:r>
            <a:r>
              <a:rPr lang="ar-IQ" sz="2000" dirty="0" smtClean="0"/>
              <a:t> كغم/طن (</a:t>
            </a:r>
            <a:r>
              <a:rPr lang="en-US" sz="2000" dirty="0" smtClean="0"/>
              <a:t>2000</a:t>
            </a:r>
            <a:r>
              <a:rPr lang="ar-IQ" sz="2000" dirty="0" smtClean="0"/>
              <a:t> جزء من المليون).</a:t>
            </a:r>
          </a:p>
          <a:p>
            <a:pPr algn="just"/>
            <a:r>
              <a:rPr lang="ar-IQ" sz="2000" dirty="0" smtClean="0"/>
              <a:t>صخر مصدر متوسط الجهد لتولد زيت البترول : من </a:t>
            </a:r>
            <a:r>
              <a:rPr lang="en-US" sz="2000" dirty="0" smtClean="0"/>
              <a:t>2-6</a:t>
            </a:r>
            <a:r>
              <a:rPr lang="ar-IQ" sz="2000" dirty="0" smtClean="0"/>
              <a:t> كغم/طن (</a:t>
            </a:r>
            <a:r>
              <a:rPr lang="en-US" sz="2000" dirty="0" smtClean="0"/>
              <a:t>2000-6000</a:t>
            </a:r>
            <a:r>
              <a:rPr lang="ar-IQ" sz="2000" dirty="0" smtClean="0"/>
              <a:t> جزس من المليون).</a:t>
            </a:r>
          </a:p>
          <a:p>
            <a:pPr algn="just"/>
            <a:r>
              <a:rPr lang="ar-IQ" sz="2000" dirty="0" smtClean="0"/>
              <a:t>صخر عال الجهد لتوليد زيت البترول: كبر من </a:t>
            </a:r>
            <a:r>
              <a:rPr lang="en-US" sz="2000" dirty="0" smtClean="0"/>
              <a:t>6</a:t>
            </a:r>
            <a:r>
              <a:rPr lang="ar-IQ" sz="2000" dirty="0" smtClean="0"/>
              <a:t> كغم/طن(أكبر من </a:t>
            </a:r>
            <a:r>
              <a:rPr lang="en-US" sz="2000" dirty="0" smtClean="0"/>
              <a:t>6000</a:t>
            </a:r>
            <a:r>
              <a:rPr lang="ar-IQ" sz="2000" dirty="0" smtClean="0"/>
              <a:t> جزء في المليون).</a:t>
            </a:r>
          </a:p>
          <a:p>
            <a:pPr marL="0" indent="0" algn="just">
              <a:buNone/>
            </a:pPr>
            <a:endParaRPr lang="ar-IQ" sz="2000" dirty="0" smtClean="0"/>
          </a:p>
          <a:p>
            <a:pPr marL="0" indent="0" algn="just">
              <a:buNone/>
            </a:pPr>
            <a:r>
              <a:rPr lang="ar-IQ" sz="2000" dirty="0" smtClean="0"/>
              <a:t>ويوضح الشكل العلاقة بين </a:t>
            </a:r>
            <a:r>
              <a:rPr lang="en-US" sz="2000" dirty="0" smtClean="0"/>
              <a:t>S</a:t>
            </a:r>
            <a:r>
              <a:rPr lang="en-US" sz="2000" baseline="-25000" dirty="0" smtClean="0"/>
              <a:t>1</a:t>
            </a:r>
            <a:r>
              <a:rPr lang="ar-IQ" sz="2000" dirty="0" smtClean="0"/>
              <a:t> و </a:t>
            </a:r>
            <a:r>
              <a:rPr lang="en-US" sz="2000" dirty="0" smtClean="0"/>
              <a:t>S</a:t>
            </a:r>
            <a:r>
              <a:rPr lang="en-US" sz="2000" baseline="-25000" dirty="0" smtClean="0"/>
              <a:t>2</a:t>
            </a:r>
            <a:r>
              <a:rPr lang="ar-IQ" sz="2000" dirty="0" smtClean="0"/>
              <a:t> و </a:t>
            </a:r>
            <a:r>
              <a:rPr lang="en-US" sz="2000" dirty="0" smtClean="0"/>
              <a:t>T</a:t>
            </a:r>
            <a:r>
              <a:rPr lang="en-US" sz="2000" baseline="-25000" dirty="0" smtClean="0"/>
              <a:t>max</a:t>
            </a:r>
            <a:r>
              <a:rPr lang="ar-IQ" sz="2000" dirty="0" smtClean="0"/>
              <a:t> للمرحلة المختلفة لنضوج الكيروجين في صخور المصدر.</a:t>
            </a:r>
            <a:endParaRPr lang="ar-IQ" sz="2000" dirty="0"/>
          </a:p>
        </p:txBody>
      </p:sp>
    </p:spTree>
    <p:extLst>
      <p:ext uri="{BB962C8B-B14F-4D97-AF65-F5344CB8AC3E}">
        <p14:creationId xmlns:p14="http://schemas.microsoft.com/office/powerpoint/2010/main" val="159816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381000" y="304800"/>
            <a:ext cx="8001000" cy="6172200"/>
            <a:chOff x="1881" y="5220"/>
            <a:chExt cx="8460" cy="8460"/>
          </a:xfrm>
        </p:grpSpPr>
        <p:pic>
          <p:nvPicPr>
            <p:cNvPr id="17411" name="Picture 3"/>
            <p:cNvPicPr>
              <a:picLocks noChangeAspect="1" noChangeArrowheads="1"/>
            </p:cNvPicPr>
            <p:nvPr/>
          </p:nvPicPr>
          <p:blipFill>
            <a:blip r:embed="rId2" cstate="print">
              <a:duotone>
                <a:prstClr val="black"/>
                <a:schemeClr val="accent3">
                  <a:tint val="45000"/>
                  <a:satMod val="400000"/>
                </a:schemeClr>
              </a:duotone>
            </a:blip>
            <a:srcRect l="5696" t="6276" r="6041" b="1274"/>
            <a:stretch>
              <a:fillRect/>
            </a:stretch>
          </p:blipFill>
          <p:spPr bwMode="auto">
            <a:xfrm>
              <a:off x="1924" y="5220"/>
              <a:ext cx="7952" cy="8460"/>
            </a:xfrm>
            <a:prstGeom prst="rect">
              <a:avLst/>
            </a:prstGeom>
            <a:noFill/>
            <a:ln w="9525">
              <a:noFill/>
              <a:miter lim="800000"/>
              <a:headEnd/>
              <a:tailEnd/>
            </a:ln>
          </p:spPr>
        </p:pic>
        <p:sp>
          <p:nvSpPr>
            <p:cNvPr id="17412" name="Text Box 4"/>
            <p:cNvSpPr txBox="1">
              <a:spLocks noChangeArrowheads="1"/>
            </p:cNvSpPr>
            <p:nvPr/>
          </p:nvSpPr>
          <p:spPr bwMode="auto">
            <a:xfrm>
              <a:off x="1881" y="5220"/>
              <a:ext cx="8460" cy="846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620688"/>
            <a:ext cx="8964488" cy="5505475"/>
          </a:xfrm>
        </p:spPr>
        <p:txBody>
          <a:bodyPr>
            <a:normAutofit/>
          </a:bodyPr>
          <a:lstStyle/>
          <a:p>
            <a:pPr marL="0" indent="0" algn="just">
              <a:buNone/>
            </a:pPr>
            <a:r>
              <a:rPr lang="ar-IQ" sz="2000" b="1" dirty="0" smtClean="0">
                <a:solidFill>
                  <a:srgbClr val="92D050"/>
                </a:solidFill>
              </a:rPr>
              <a:t>6- نظائر الكربون </a:t>
            </a:r>
            <a:r>
              <a:rPr lang="en-US" sz="2000" b="1" dirty="0" smtClean="0">
                <a:solidFill>
                  <a:srgbClr val="92D050"/>
                </a:solidFill>
              </a:rPr>
              <a:t>Carbon isotopes</a:t>
            </a:r>
          </a:p>
          <a:p>
            <a:pPr marL="0" indent="0" algn="just">
              <a:buNone/>
            </a:pPr>
            <a:r>
              <a:rPr lang="ar-IQ" sz="2000" dirty="0" smtClean="0"/>
              <a:t>     </a:t>
            </a:r>
            <a:r>
              <a:rPr lang="ar-IQ" sz="2000" b="1" dirty="0" smtClean="0"/>
              <a:t>النظائر عبارة عن ذرات تحتوي أنويتها على عدد متماثل من البروتونات وعدد مختلف من الينوترونات</a:t>
            </a:r>
            <a:r>
              <a:rPr lang="ar-IQ" sz="2000" dirty="0" smtClean="0"/>
              <a:t>، </a:t>
            </a:r>
            <a:r>
              <a:rPr lang="ar-IQ" sz="2000" dirty="0" smtClean="0">
                <a:solidFill>
                  <a:srgbClr val="002060"/>
                </a:solidFill>
              </a:rPr>
              <a:t>فأنوية </a:t>
            </a:r>
            <a:r>
              <a:rPr lang="ar-IQ" sz="2000" dirty="0" smtClean="0"/>
              <a:t>ذرات عنصر الكربون تحتول كل منها على ستة بروتونات، ولكنها تختلف فيما تحتويه من نيوترونات، فهناك ثلاثة نظائر للكربون تحتوي نواياتها تختلف فيما تحتويه من نيوترونات، ليصبح بذلك الوزن الذري لها هو </a:t>
            </a:r>
            <a:r>
              <a:rPr lang="en-US" sz="2000" dirty="0" smtClean="0"/>
              <a:t>12</a:t>
            </a:r>
            <a:r>
              <a:rPr lang="ar-IQ" sz="2000" dirty="0" smtClean="0"/>
              <a:t>(</a:t>
            </a:r>
            <a:r>
              <a:rPr lang="en-US" sz="2000" dirty="0" smtClean="0"/>
              <a:t>6+6</a:t>
            </a:r>
            <a:r>
              <a:rPr lang="ar-IQ" sz="2000" dirty="0" smtClean="0"/>
              <a:t>) و </a:t>
            </a:r>
            <a:r>
              <a:rPr lang="en-US" sz="2000" dirty="0" smtClean="0"/>
              <a:t>13</a:t>
            </a:r>
            <a:r>
              <a:rPr lang="ar-IQ" sz="2000" dirty="0" smtClean="0"/>
              <a:t>(</a:t>
            </a:r>
            <a:r>
              <a:rPr lang="en-US" sz="2000" dirty="0" smtClean="0"/>
              <a:t>7+6</a:t>
            </a:r>
            <a:r>
              <a:rPr lang="ar-IQ" sz="2000" dirty="0" smtClean="0"/>
              <a:t>) و </a:t>
            </a:r>
            <a:r>
              <a:rPr lang="en-US" sz="2000" dirty="0" smtClean="0"/>
              <a:t>14</a:t>
            </a:r>
            <a:r>
              <a:rPr lang="ar-IQ" sz="2000" dirty="0" smtClean="0"/>
              <a:t>(</a:t>
            </a:r>
            <a:r>
              <a:rPr lang="en-US" sz="2000" dirty="0" smtClean="0"/>
              <a:t>8+6</a:t>
            </a:r>
            <a:r>
              <a:rPr lang="ar-IQ" sz="2000" dirty="0" smtClean="0"/>
              <a:t>) على الترتيب. وتوجد هذه النظائر اثلاث في الغراف الحيوي </a:t>
            </a:r>
            <a:r>
              <a:rPr lang="en-US" sz="2000" dirty="0" smtClean="0"/>
              <a:t>Biosphere</a:t>
            </a:r>
            <a:r>
              <a:rPr lang="ar-IQ" sz="2000" dirty="0" smtClean="0"/>
              <a:t> للأرض نسب متفاوتة تفاوتاً كبيراً كما يتضح في الجدول التالي.</a:t>
            </a:r>
          </a:p>
          <a:p>
            <a:pPr marL="0" indent="0" algn="just">
              <a:buNone/>
            </a:pPr>
            <a:endParaRPr lang="ar-IQ" sz="2000" b="1" dirty="0" smtClean="0"/>
          </a:p>
          <a:p>
            <a:pPr marL="0" indent="0" algn="just">
              <a:buNone/>
            </a:pPr>
            <a:endParaRPr lang="ar-IQ" sz="2000" b="1" dirty="0"/>
          </a:p>
          <a:p>
            <a:pPr marL="0" indent="0" algn="ctr">
              <a:buNone/>
            </a:pPr>
            <a:r>
              <a:rPr lang="ar-IQ" sz="2000" b="1" dirty="0" smtClean="0"/>
              <a:t>جدول يبين توزيع نظائر الكربون في الغلالف الحيوي للأرض عن(</a:t>
            </a:r>
            <a:r>
              <a:rPr lang="en-US" sz="2000" b="1" dirty="0" smtClean="0"/>
              <a:t>Hunt, 1979</a:t>
            </a:r>
            <a:r>
              <a:rPr lang="ar-IQ" sz="2000" b="1" dirty="0" smtClean="0"/>
              <a:t>)</a:t>
            </a:r>
            <a:endParaRPr lang="ar-IQ" sz="2000" b="1" dirty="0"/>
          </a:p>
        </p:txBody>
      </p:sp>
      <mc:AlternateContent xmlns:mc="http://schemas.openxmlformats.org/markup-compatibility/2006" xmlns:a14="http://schemas.microsoft.com/office/drawing/2010/main">
        <mc:Choice Requires="a14">
          <p:graphicFrame>
            <p:nvGraphicFramePr>
              <p:cNvPr id="4" name="جدول 3"/>
              <p:cNvGraphicFramePr>
                <a:graphicFrameLocks noGrp="1"/>
              </p:cNvGraphicFramePr>
              <p:nvPr>
                <p:extLst>
                  <p:ext uri="{D42A27DB-BD31-4B8C-83A1-F6EECF244321}">
                    <p14:modId xmlns:p14="http://schemas.microsoft.com/office/powerpoint/2010/main" val="2524003191"/>
                  </p:ext>
                </p:extLst>
              </p:nvPr>
            </p:nvGraphicFramePr>
            <p:xfrm>
              <a:off x="323528" y="3789040"/>
              <a:ext cx="8280922" cy="1605726"/>
            </p:xfrm>
            <a:graphic>
              <a:graphicData uri="http://schemas.openxmlformats.org/drawingml/2006/table">
                <a:tbl>
                  <a:tblPr rtl="1" firstRow="1" bandRow="1">
                    <a:tableStyleId>{5C22544A-7EE6-4342-B048-85BDC9FD1C3A}</a:tableStyleId>
                  </a:tblPr>
                  <a:tblGrid>
                    <a:gridCol w="696978">
                      <a:extLst>
                        <a:ext uri="{9D8B030D-6E8A-4147-A177-3AD203B41FA5}">
                          <a16:colId xmlns:a16="http://schemas.microsoft.com/office/drawing/2014/main" val="20000"/>
                        </a:ext>
                      </a:extLst>
                    </a:gridCol>
                    <a:gridCol w="1450971">
                      <a:extLst>
                        <a:ext uri="{9D8B030D-6E8A-4147-A177-3AD203B41FA5}">
                          <a16:colId xmlns:a16="http://schemas.microsoft.com/office/drawing/2014/main" val="20001"/>
                        </a:ext>
                      </a:extLst>
                    </a:gridCol>
                    <a:gridCol w="1604103">
                      <a:extLst>
                        <a:ext uri="{9D8B030D-6E8A-4147-A177-3AD203B41FA5}">
                          <a16:colId xmlns:a16="http://schemas.microsoft.com/office/drawing/2014/main" val="20002"/>
                        </a:ext>
                      </a:extLst>
                    </a:gridCol>
                    <a:gridCol w="1045772">
                      <a:extLst>
                        <a:ext uri="{9D8B030D-6E8A-4147-A177-3AD203B41FA5}">
                          <a16:colId xmlns:a16="http://schemas.microsoft.com/office/drawing/2014/main" val="20003"/>
                        </a:ext>
                      </a:extLst>
                    </a:gridCol>
                    <a:gridCol w="3483098">
                      <a:extLst>
                        <a:ext uri="{9D8B030D-6E8A-4147-A177-3AD203B41FA5}">
                          <a16:colId xmlns:a16="http://schemas.microsoft.com/office/drawing/2014/main" val="20004"/>
                        </a:ext>
                      </a:extLst>
                    </a:gridCol>
                  </a:tblGrid>
                  <a:tr h="370840">
                    <a:tc>
                      <a:txBody>
                        <a:bodyPr/>
                        <a:lstStyle/>
                        <a:p>
                          <a:pPr algn="ctr" rtl="1"/>
                          <a:r>
                            <a:rPr lang="ar-IQ" sz="2000" b="1" dirty="0" smtClean="0"/>
                            <a:t>الرمز</a:t>
                          </a:r>
                          <a:endParaRPr lang="ar-IQ" sz="2000" b="1" dirty="0"/>
                        </a:p>
                      </a:txBody>
                      <a:tcPr/>
                    </a:tc>
                    <a:tc>
                      <a:txBody>
                        <a:bodyPr/>
                        <a:lstStyle/>
                        <a:p>
                          <a:pPr algn="ctr" rtl="1"/>
                          <a:r>
                            <a:rPr lang="ar-IQ" sz="2000" b="1" dirty="0" smtClean="0"/>
                            <a:t>عدد البروتونات</a:t>
                          </a:r>
                          <a:endParaRPr lang="ar-IQ" sz="2000" b="1" dirty="0"/>
                        </a:p>
                      </a:txBody>
                      <a:tcPr/>
                    </a:tc>
                    <a:tc>
                      <a:txBody>
                        <a:bodyPr/>
                        <a:lstStyle/>
                        <a:p>
                          <a:pPr algn="ctr" rtl="1"/>
                          <a:r>
                            <a:rPr lang="ar-IQ" sz="2000" b="1" dirty="0" smtClean="0"/>
                            <a:t>عدد النيوترونات</a:t>
                          </a:r>
                          <a:endParaRPr lang="ar-IQ" sz="2000" b="1" dirty="0"/>
                        </a:p>
                      </a:txBody>
                      <a:tcPr/>
                    </a:tc>
                    <a:tc>
                      <a:txBody>
                        <a:bodyPr/>
                        <a:lstStyle/>
                        <a:p>
                          <a:pPr algn="ctr" rtl="1"/>
                          <a:r>
                            <a:rPr lang="ar-IQ" sz="2000" b="1" dirty="0" smtClean="0"/>
                            <a:t>كتلة الذرة</a:t>
                          </a:r>
                          <a:endParaRPr lang="ar-IQ" sz="2000" b="1" dirty="0"/>
                        </a:p>
                      </a:txBody>
                      <a:tcPr/>
                    </a:tc>
                    <a:tc>
                      <a:txBody>
                        <a:bodyPr/>
                        <a:lstStyle/>
                        <a:p>
                          <a:pPr algn="ctr" rtl="1"/>
                          <a:r>
                            <a:rPr lang="ar-IQ" sz="2000" b="1" dirty="0" smtClean="0"/>
                            <a:t>وزن الكربون من الغلاف الحيوي </a:t>
                          </a:r>
                          <a:r>
                            <a:rPr lang="en-US" sz="2000" b="1" dirty="0" smtClean="0"/>
                            <a:t>%</a:t>
                          </a:r>
                          <a:endParaRPr lang="ar-IQ" sz="2000" b="1" dirty="0"/>
                        </a:p>
                      </a:txBody>
                      <a:tcPr/>
                    </a:tc>
                    <a:extLst>
                      <a:ext uri="{0D108BD9-81ED-4DB2-BD59-A6C34878D82A}">
                        <a16:rowId xmlns:a16="http://schemas.microsoft.com/office/drawing/2014/main" val="10000"/>
                      </a:ext>
                    </a:extLst>
                  </a:tr>
                  <a:tr h="370840">
                    <a:tc>
                      <a:txBody>
                        <a:bodyPr/>
                        <a:lstStyle/>
                        <a:p>
                          <a:pPr algn="ctr" rtl="1"/>
                          <a14:m>
                            <m:oMathPara xmlns:m="http://schemas.openxmlformats.org/officeDocument/2006/math">
                              <m:oMathParaPr>
                                <m:jc m:val="centerGroup"/>
                              </m:oMathParaPr>
                              <m:oMath xmlns:m="http://schemas.openxmlformats.org/officeDocument/2006/math">
                                <m:sSup>
                                  <m:sSupPr>
                                    <m:ctrlPr>
                                      <a:rPr lang="ar-IQ" sz="2000" b="1" i="1" smtClean="0">
                                        <a:latin typeface="Cambria Math" panose="02040503050406030204" pitchFamily="18" charset="0"/>
                                      </a:rPr>
                                    </m:ctrlPr>
                                  </m:sSupPr>
                                  <m:e>
                                    <m:r>
                                      <a:rPr lang="en-US" sz="2000" b="1" i="1" smtClean="0">
                                        <a:latin typeface="Cambria Math"/>
                                      </a:rPr>
                                      <m:t>𝑪</m:t>
                                    </m:r>
                                  </m:e>
                                  <m:sup>
                                    <m:r>
                                      <a:rPr lang="ar-IQ" sz="2000" b="1" i="1" smtClean="0">
                                        <a:latin typeface="Cambria Math"/>
                                      </a:rPr>
                                      <m:t>𝟏𝟐</m:t>
                                    </m:r>
                                  </m:sup>
                                </m:sSup>
                              </m:oMath>
                            </m:oMathPara>
                          </a14:m>
                          <a:endParaRPr lang="ar-IQ" sz="2000" b="1" dirty="0"/>
                        </a:p>
                      </a:txBody>
                      <a:tcPr/>
                    </a:tc>
                    <a:tc>
                      <a:txBody>
                        <a:bodyPr/>
                        <a:lstStyle/>
                        <a:p>
                          <a:pPr algn="ctr" rtl="1"/>
                          <a:r>
                            <a:rPr lang="en-US" sz="2000" b="1" dirty="0" smtClean="0"/>
                            <a:t>6</a:t>
                          </a:r>
                          <a:endParaRPr lang="ar-IQ" sz="2000" b="1" dirty="0"/>
                        </a:p>
                      </a:txBody>
                      <a:tcPr/>
                    </a:tc>
                    <a:tc>
                      <a:txBody>
                        <a:bodyPr/>
                        <a:lstStyle/>
                        <a:p>
                          <a:pPr algn="ctr" rtl="1"/>
                          <a:r>
                            <a:rPr lang="en-US" sz="2000" b="1" dirty="0" smtClean="0"/>
                            <a:t>6</a:t>
                          </a:r>
                          <a:endParaRPr lang="ar-IQ" sz="2000" b="1" dirty="0"/>
                        </a:p>
                      </a:txBody>
                      <a:tcPr/>
                    </a:tc>
                    <a:tc>
                      <a:txBody>
                        <a:bodyPr/>
                        <a:lstStyle/>
                        <a:p>
                          <a:pPr algn="ctr" rtl="1"/>
                          <a:r>
                            <a:rPr lang="en-US" sz="2000" b="1" dirty="0" smtClean="0"/>
                            <a:t>12</a:t>
                          </a:r>
                          <a:endParaRPr lang="ar-IQ" sz="2000" b="1" dirty="0"/>
                        </a:p>
                      </a:txBody>
                      <a:tcPr/>
                    </a:tc>
                    <a:tc>
                      <a:txBody>
                        <a:bodyPr/>
                        <a:lstStyle/>
                        <a:p>
                          <a:pPr algn="ctr" rtl="1"/>
                          <a:r>
                            <a:rPr lang="en-US" sz="2000" b="1" dirty="0" smtClean="0"/>
                            <a:t>98.89</a:t>
                          </a:r>
                          <a:endParaRPr lang="ar-IQ" sz="2000" b="1" dirty="0"/>
                        </a:p>
                      </a:txBody>
                      <a:tcPr/>
                    </a:tc>
                    <a:extLst>
                      <a:ext uri="{0D108BD9-81ED-4DB2-BD59-A6C34878D82A}">
                        <a16:rowId xmlns:a16="http://schemas.microsoft.com/office/drawing/2014/main" val="10001"/>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ar-IQ"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a:rPr kumimoji="0" lang="en-US" sz="2000" b="1" i="1" u="none" strike="noStrike" kern="1200" cap="none" spc="0" normalizeH="0" baseline="0" noProof="0" smtClean="0">
                                        <a:ln>
                                          <a:noFill/>
                                        </a:ln>
                                        <a:solidFill>
                                          <a:prstClr val="black"/>
                                        </a:solidFill>
                                        <a:effectLst/>
                                        <a:uLnTx/>
                                        <a:uFillTx/>
                                        <a:latin typeface="Cambria Math"/>
                                        <a:ea typeface="+mn-ea"/>
                                        <a:cs typeface="+mn-cs"/>
                                      </a:rPr>
                                      <m:t>𝑪</m:t>
                                    </m:r>
                                  </m:e>
                                  <m:sup>
                                    <m:r>
                                      <a:rPr kumimoji="0" lang="ar-IQ" sz="2000" b="1" i="1" u="none" strike="noStrike" kern="1200" cap="none" spc="0" normalizeH="0" baseline="0" noProof="0" smtClean="0">
                                        <a:ln>
                                          <a:noFill/>
                                        </a:ln>
                                        <a:solidFill>
                                          <a:prstClr val="black"/>
                                        </a:solidFill>
                                        <a:effectLst/>
                                        <a:uLnTx/>
                                        <a:uFillTx/>
                                        <a:latin typeface="Cambria Math"/>
                                        <a:ea typeface="+mn-ea"/>
                                      </a:rPr>
                                      <m:t>𝟏𝟑</m:t>
                                    </m:r>
                                  </m:sup>
                                </m:sSup>
                              </m:oMath>
                            </m:oMathPara>
                          </a14:m>
                          <a:endParaRPr kumimoji="0" lang="ar-IQ" sz="2000" b="1"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ctr" rtl="1"/>
                          <a:r>
                            <a:rPr lang="en-US" sz="2000" b="1" dirty="0" smtClean="0"/>
                            <a:t>6</a:t>
                          </a:r>
                          <a:endParaRPr lang="ar-IQ" sz="2000" b="1" dirty="0"/>
                        </a:p>
                      </a:txBody>
                      <a:tcPr/>
                    </a:tc>
                    <a:tc>
                      <a:txBody>
                        <a:bodyPr/>
                        <a:lstStyle/>
                        <a:p>
                          <a:pPr algn="ctr" rtl="1"/>
                          <a:r>
                            <a:rPr lang="en-US" sz="2000" b="1" dirty="0" smtClean="0"/>
                            <a:t>7</a:t>
                          </a:r>
                          <a:endParaRPr lang="ar-IQ" sz="2000" b="1" dirty="0"/>
                        </a:p>
                      </a:txBody>
                      <a:tcPr/>
                    </a:tc>
                    <a:tc>
                      <a:txBody>
                        <a:bodyPr/>
                        <a:lstStyle/>
                        <a:p>
                          <a:pPr algn="ctr" rtl="1"/>
                          <a:r>
                            <a:rPr lang="en-US" sz="2000" b="1" dirty="0" smtClean="0"/>
                            <a:t>13</a:t>
                          </a:r>
                          <a:endParaRPr lang="ar-IQ" sz="2000" b="1" dirty="0"/>
                        </a:p>
                      </a:txBody>
                      <a:tcPr/>
                    </a:tc>
                    <a:tc>
                      <a:txBody>
                        <a:bodyPr/>
                        <a:lstStyle/>
                        <a:p>
                          <a:pPr algn="ctr" rtl="1"/>
                          <a:r>
                            <a:rPr lang="en-US" sz="2000" b="1" dirty="0" smtClean="0"/>
                            <a:t>1.11</a:t>
                          </a:r>
                          <a:endParaRPr lang="ar-IQ" sz="2000" b="1" dirty="0"/>
                        </a:p>
                      </a:txBody>
                      <a:tcPr/>
                    </a:tc>
                    <a:extLst>
                      <a:ext uri="{0D108BD9-81ED-4DB2-BD59-A6C34878D82A}">
                        <a16:rowId xmlns:a16="http://schemas.microsoft.com/office/drawing/2014/main" val="10002"/>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ar-IQ" sz="20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sSupPr>
                                  <m:e>
                                    <m:r>
                                      <a:rPr kumimoji="0" lang="en-US" sz="2000" b="1" i="1" u="none" strike="noStrike" kern="1200" cap="none" spc="0" normalizeH="0" baseline="0" noProof="0" smtClean="0">
                                        <a:ln>
                                          <a:noFill/>
                                        </a:ln>
                                        <a:solidFill>
                                          <a:prstClr val="black"/>
                                        </a:solidFill>
                                        <a:effectLst/>
                                        <a:uLnTx/>
                                        <a:uFillTx/>
                                        <a:latin typeface="Cambria Math"/>
                                        <a:ea typeface="+mn-ea"/>
                                        <a:cs typeface="+mn-cs"/>
                                      </a:rPr>
                                      <m:t>𝑪</m:t>
                                    </m:r>
                                  </m:e>
                                  <m:sup>
                                    <m:r>
                                      <a:rPr kumimoji="0" lang="ar-IQ" sz="2000" b="1" i="1" u="none" strike="noStrike" kern="1200" cap="none" spc="0" normalizeH="0" baseline="0" noProof="0" smtClean="0">
                                        <a:ln>
                                          <a:noFill/>
                                        </a:ln>
                                        <a:solidFill>
                                          <a:prstClr val="black"/>
                                        </a:solidFill>
                                        <a:effectLst/>
                                        <a:uLnTx/>
                                        <a:uFillTx/>
                                        <a:latin typeface="Cambria Math"/>
                                        <a:ea typeface="+mn-ea"/>
                                      </a:rPr>
                                      <m:t>𝟏𝟒</m:t>
                                    </m:r>
                                  </m:sup>
                                </m:sSup>
                              </m:oMath>
                            </m:oMathPara>
                          </a14:m>
                          <a:endParaRPr kumimoji="0" lang="ar-IQ" sz="2000" b="1"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ctr" rtl="1"/>
                          <a:r>
                            <a:rPr lang="en-US" sz="2000" b="1" dirty="0" smtClean="0"/>
                            <a:t>6</a:t>
                          </a:r>
                          <a:endParaRPr lang="ar-IQ" sz="2000" b="1" dirty="0"/>
                        </a:p>
                      </a:txBody>
                      <a:tcPr/>
                    </a:tc>
                    <a:tc>
                      <a:txBody>
                        <a:bodyPr/>
                        <a:lstStyle/>
                        <a:p>
                          <a:pPr algn="ctr" rtl="1"/>
                          <a:r>
                            <a:rPr lang="en-US" sz="2000" b="1" dirty="0" smtClean="0"/>
                            <a:t>8</a:t>
                          </a:r>
                          <a:endParaRPr lang="ar-IQ" sz="2000" b="1" dirty="0"/>
                        </a:p>
                      </a:txBody>
                      <a:tcPr/>
                    </a:tc>
                    <a:tc>
                      <a:txBody>
                        <a:bodyPr/>
                        <a:lstStyle/>
                        <a:p>
                          <a:pPr algn="ctr" rtl="1"/>
                          <a:r>
                            <a:rPr lang="en-US" sz="2000" b="1" dirty="0" smtClean="0"/>
                            <a:t>14</a:t>
                          </a:r>
                          <a:endParaRPr lang="ar-IQ" sz="2000" b="1" dirty="0"/>
                        </a:p>
                      </a:txBody>
                      <a:tcPr/>
                    </a:tc>
                    <a:tc>
                      <a:txBody>
                        <a:bodyPr/>
                        <a:lstStyle/>
                        <a:p>
                          <a:pPr algn="ctr" rtl="1"/>
                          <a14:m>
                            <m:oMathPara xmlns:m="http://schemas.openxmlformats.org/officeDocument/2006/math">
                              <m:oMathParaPr>
                                <m:jc m:val="centerGroup"/>
                              </m:oMathParaPr>
                              <m:oMath xmlns:m="http://schemas.openxmlformats.org/officeDocument/2006/math">
                                <m:r>
                                  <a:rPr lang="en-US" sz="2000" b="1" i="1" smtClean="0">
                                    <a:latin typeface="Cambria Math"/>
                                  </a:rPr>
                                  <m:t>𝟏</m:t>
                                </m:r>
                                <m:r>
                                  <a:rPr lang="en-US" sz="2000" b="1" i="1" smtClean="0">
                                    <a:latin typeface="Cambria Math"/>
                                  </a:rPr>
                                  <m:t>∗</m:t>
                                </m:r>
                                <m:sSup>
                                  <m:sSupPr>
                                    <m:ctrlPr>
                                      <a:rPr lang="en-US" sz="2000" b="1" i="1" smtClean="0">
                                        <a:latin typeface="Cambria Math" panose="02040503050406030204" pitchFamily="18" charset="0"/>
                                      </a:rPr>
                                    </m:ctrlPr>
                                  </m:sSupPr>
                                  <m:e>
                                    <m:r>
                                      <a:rPr lang="en-US" sz="2000" b="1" i="1" smtClean="0">
                                        <a:latin typeface="Cambria Math"/>
                                      </a:rPr>
                                      <m:t>𝟏𝟎</m:t>
                                    </m:r>
                                  </m:e>
                                  <m:sup>
                                    <m:r>
                                      <a:rPr lang="en-US" sz="2000" b="1" i="1" smtClean="0">
                                        <a:latin typeface="Cambria Math"/>
                                      </a:rPr>
                                      <m:t>−</m:t>
                                    </m:r>
                                    <m:r>
                                      <a:rPr lang="en-US" sz="2000" b="1" i="1" smtClean="0">
                                        <a:latin typeface="Cambria Math"/>
                                      </a:rPr>
                                      <m:t>𝟏𝟏</m:t>
                                    </m:r>
                                  </m:sup>
                                </m:sSup>
                              </m:oMath>
                            </m:oMathPara>
                          </a14:m>
                          <a:endParaRPr lang="ar-IQ" sz="2000" b="1" dirty="0"/>
                        </a:p>
                      </a:txBody>
                      <a:tcPr/>
                    </a:tc>
                    <a:extLst>
                      <a:ext uri="{0D108BD9-81ED-4DB2-BD59-A6C34878D82A}">
                        <a16:rowId xmlns:a16="http://schemas.microsoft.com/office/drawing/2014/main" val="10003"/>
                      </a:ext>
                    </a:extLst>
                  </a:tr>
                </a:tbl>
              </a:graphicData>
            </a:graphic>
          </p:graphicFrame>
        </mc:Choice>
        <mc:Fallback xmlns="">
          <p:graphicFrame>
            <p:nvGraphicFramePr>
              <p:cNvPr id="4" name="جدول 3"/>
              <p:cNvGraphicFramePr>
                <a:graphicFrameLocks noGrp="1"/>
              </p:cNvGraphicFramePr>
              <p:nvPr>
                <p:extLst>
                  <p:ext uri="{D42A27DB-BD31-4B8C-83A1-F6EECF244321}">
                    <p14:modId xmlns:a14="http://schemas.microsoft.com/office/drawing/2010/main" xmlns="" xmlns:p14="http://schemas.microsoft.com/office/powerpoint/2010/main" val="2524003191"/>
                  </p:ext>
                </p:extLst>
              </p:nvPr>
            </p:nvGraphicFramePr>
            <p:xfrm>
              <a:off x="323528" y="3789040"/>
              <a:ext cx="8280922" cy="1605726"/>
            </p:xfrm>
            <a:graphic>
              <a:graphicData uri="http://schemas.openxmlformats.org/drawingml/2006/table">
                <a:tbl>
                  <a:tblPr rtl="1" firstRow="1" bandRow="1">
                    <a:tableStyleId>{5C22544A-7EE6-4342-B048-85BDC9FD1C3A}</a:tableStyleId>
                  </a:tblPr>
                  <a:tblGrid>
                    <a:gridCol w="696978"/>
                    <a:gridCol w="1450971"/>
                    <a:gridCol w="1604103"/>
                    <a:gridCol w="1045772"/>
                    <a:gridCol w="3483098"/>
                  </a:tblGrid>
                  <a:tr h="396240">
                    <a:tc>
                      <a:txBody>
                        <a:bodyPr/>
                        <a:lstStyle/>
                        <a:p>
                          <a:pPr algn="ctr" rtl="1"/>
                          <a:r>
                            <a:rPr lang="ar-IQ" sz="2000" b="1" dirty="0" smtClean="0"/>
                            <a:t>الرمز</a:t>
                          </a:r>
                          <a:endParaRPr lang="ar-IQ" sz="2000" b="1" dirty="0"/>
                        </a:p>
                      </a:txBody>
                      <a:tcPr/>
                    </a:tc>
                    <a:tc>
                      <a:txBody>
                        <a:bodyPr/>
                        <a:lstStyle/>
                        <a:p>
                          <a:pPr algn="ctr" rtl="1"/>
                          <a:r>
                            <a:rPr lang="ar-IQ" sz="2000" b="1" dirty="0" smtClean="0"/>
                            <a:t>عدد البروتونات</a:t>
                          </a:r>
                          <a:endParaRPr lang="ar-IQ" sz="2000" b="1" dirty="0"/>
                        </a:p>
                      </a:txBody>
                      <a:tcPr/>
                    </a:tc>
                    <a:tc>
                      <a:txBody>
                        <a:bodyPr/>
                        <a:lstStyle/>
                        <a:p>
                          <a:pPr algn="ctr" rtl="1"/>
                          <a:r>
                            <a:rPr lang="ar-IQ" sz="2000" b="1" dirty="0" smtClean="0"/>
                            <a:t>عدد النيوترونات</a:t>
                          </a:r>
                          <a:endParaRPr lang="ar-IQ" sz="2000" b="1" dirty="0"/>
                        </a:p>
                      </a:txBody>
                      <a:tcPr/>
                    </a:tc>
                    <a:tc>
                      <a:txBody>
                        <a:bodyPr/>
                        <a:lstStyle/>
                        <a:p>
                          <a:pPr algn="ctr" rtl="1"/>
                          <a:r>
                            <a:rPr lang="ar-IQ" sz="2000" b="1" dirty="0" smtClean="0"/>
                            <a:t>كتلة الذرة</a:t>
                          </a:r>
                          <a:endParaRPr lang="ar-IQ" sz="2000" b="1" dirty="0"/>
                        </a:p>
                      </a:txBody>
                      <a:tcPr/>
                    </a:tc>
                    <a:tc>
                      <a:txBody>
                        <a:bodyPr/>
                        <a:lstStyle/>
                        <a:p>
                          <a:pPr algn="ctr" rtl="1"/>
                          <a:r>
                            <a:rPr lang="ar-IQ" sz="2000" b="1" dirty="0" smtClean="0"/>
                            <a:t>وزن الكربون من الغلاف الحيوي </a:t>
                          </a:r>
                          <a:r>
                            <a:rPr lang="en-US" sz="2000" b="1" dirty="0" smtClean="0"/>
                            <a:t>%</a:t>
                          </a:r>
                          <a:endParaRPr lang="ar-IQ" sz="2000" b="1" dirty="0"/>
                        </a:p>
                      </a:txBody>
                      <a:tcPr/>
                    </a:tc>
                  </a:tr>
                  <a:tr h="403162">
                    <a:tc>
                      <a:txBody>
                        <a:bodyPr/>
                        <a:lstStyle/>
                        <a:p>
                          <a:endParaRPr lang="ar-IQ"/>
                        </a:p>
                      </a:txBody>
                      <a:tcPr>
                        <a:blipFill rotWithShape="1">
                          <a:blip r:embed="rId2"/>
                          <a:stretch>
                            <a:fillRect t="-107576" r="-1092105" b="-225758"/>
                          </a:stretch>
                        </a:blipFill>
                      </a:tcPr>
                    </a:tc>
                    <a:tc>
                      <a:txBody>
                        <a:bodyPr/>
                        <a:lstStyle/>
                        <a:p>
                          <a:pPr algn="ctr" rtl="1"/>
                          <a:r>
                            <a:rPr lang="en-US" sz="2000" b="1" dirty="0" smtClean="0"/>
                            <a:t>6</a:t>
                          </a:r>
                          <a:endParaRPr lang="ar-IQ" sz="2000" b="1" dirty="0"/>
                        </a:p>
                      </a:txBody>
                      <a:tcPr/>
                    </a:tc>
                    <a:tc>
                      <a:txBody>
                        <a:bodyPr/>
                        <a:lstStyle/>
                        <a:p>
                          <a:pPr algn="ctr" rtl="1"/>
                          <a:r>
                            <a:rPr lang="en-US" sz="2000" b="1" dirty="0" smtClean="0"/>
                            <a:t>6</a:t>
                          </a:r>
                          <a:endParaRPr lang="ar-IQ" sz="2000" b="1" dirty="0"/>
                        </a:p>
                      </a:txBody>
                      <a:tcPr/>
                    </a:tc>
                    <a:tc>
                      <a:txBody>
                        <a:bodyPr/>
                        <a:lstStyle/>
                        <a:p>
                          <a:pPr algn="ctr" rtl="1"/>
                          <a:r>
                            <a:rPr lang="en-US" sz="2000" b="1" dirty="0" smtClean="0"/>
                            <a:t>12</a:t>
                          </a:r>
                          <a:endParaRPr lang="ar-IQ" sz="2000" b="1" dirty="0"/>
                        </a:p>
                      </a:txBody>
                      <a:tcPr/>
                    </a:tc>
                    <a:tc>
                      <a:txBody>
                        <a:bodyPr/>
                        <a:lstStyle/>
                        <a:p>
                          <a:pPr algn="ctr" rtl="1"/>
                          <a:r>
                            <a:rPr lang="en-US" sz="2000" b="1" dirty="0" smtClean="0"/>
                            <a:t>98.89</a:t>
                          </a:r>
                          <a:endParaRPr lang="ar-IQ" sz="2000" b="1" dirty="0"/>
                        </a:p>
                      </a:txBody>
                      <a:tcPr/>
                    </a:tc>
                  </a:tr>
                  <a:tr h="403162">
                    <a:tc>
                      <a:txBody>
                        <a:bodyPr/>
                        <a:lstStyle/>
                        <a:p>
                          <a:endParaRPr lang="ar-IQ"/>
                        </a:p>
                      </a:txBody>
                      <a:tcPr>
                        <a:blipFill rotWithShape="1">
                          <a:blip r:embed="rId2"/>
                          <a:stretch>
                            <a:fillRect t="-207576" r="-1092105" b="-125758"/>
                          </a:stretch>
                        </a:blipFill>
                      </a:tcPr>
                    </a:tc>
                    <a:tc>
                      <a:txBody>
                        <a:bodyPr/>
                        <a:lstStyle/>
                        <a:p>
                          <a:pPr algn="ctr" rtl="1"/>
                          <a:r>
                            <a:rPr lang="en-US" sz="2000" b="1" dirty="0" smtClean="0"/>
                            <a:t>6</a:t>
                          </a:r>
                          <a:endParaRPr lang="ar-IQ" sz="2000" b="1" dirty="0"/>
                        </a:p>
                      </a:txBody>
                      <a:tcPr/>
                    </a:tc>
                    <a:tc>
                      <a:txBody>
                        <a:bodyPr/>
                        <a:lstStyle/>
                        <a:p>
                          <a:pPr algn="ctr" rtl="1"/>
                          <a:r>
                            <a:rPr lang="en-US" sz="2000" b="1" dirty="0" smtClean="0"/>
                            <a:t>7</a:t>
                          </a:r>
                          <a:endParaRPr lang="ar-IQ" sz="2000" b="1" dirty="0"/>
                        </a:p>
                      </a:txBody>
                      <a:tcPr/>
                    </a:tc>
                    <a:tc>
                      <a:txBody>
                        <a:bodyPr/>
                        <a:lstStyle/>
                        <a:p>
                          <a:pPr algn="ctr" rtl="1"/>
                          <a:r>
                            <a:rPr lang="en-US" sz="2000" b="1" dirty="0" smtClean="0"/>
                            <a:t>13</a:t>
                          </a:r>
                          <a:endParaRPr lang="ar-IQ" sz="2000" b="1" dirty="0"/>
                        </a:p>
                      </a:txBody>
                      <a:tcPr/>
                    </a:tc>
                    <a:tc>
                      <a:txBody>
                        <a:bodyPr/>
                        <a:lstStyle/>
                        <a:p>
                          <a:pPr algn="ctr" rtl="1"/>
                          <a:r>
                            <a:rPr lang="en-US" sz="2000" b="1" dirty="0" smtClean="0"/>
                            <a:t>1.11</a:t>
                          </a:r>
                          <a:endParaRPr lang="ar-IQ" sz="2000" b="1" dirty="0"/>
                        </a:p>
                      </a:txBody>
                      <a:tcPr/>
                    </a:tc>
                  </a:tr>
                  <a:tr h="403162">
                    <a:tc>
                      <a:txBody>
                        <a:bodyPr/>
                        <a:lstStyle/>
                        <a:p>
                          <a:endParaRPr lang="ar-IQ"/>
                        </a:p>
                      </a:txBody>
                      <a:tcPr>
                        <a:blipFill rotWithShape="1">
                          <a:blip r:embed="rId2"/>
                          <a:stretch>
                            <a:fillRect t="-307576" r="-1092105" b="-25758"/>
                          </a:stretch>
                        </a:blipFill>
                      </a:tcPr>
                    </a:tc>
                    <a:tc>
                      <a:txBody>
                        <a:bodyPr/>
                        <a:lstStyle/>
                        <a:p>
                          <a:pPr algn="ctr" rtl="1"/>
                          <a:r>
                            <a:rPr lang="en-US" sz="2000" b="1" dirty="0" smtClean="0"/>
                            <a:t>6</a:t>
                          </a:r>
                          <a:endParaRPr lang="ar-IQ" sz="2000" b="1" dirty="0"/>
                        </a:p>
                      </a:txBody>
                      <a:tcPr/>
                    </a:tc>
                    <a:tc>
                      <a:txBody>
                        <a:bodyPr/>
                        <a:lstStyle/>
                        <a:p>
                          <a:pPr algn="ctr" rtl="1"/>
                          <a:r>
                            <a:rPr lang="en-US" sz="2000" b="1" dirty="0" smtClean="0"/>
                            <a:t>8</a:t>
                          </a:r>
                          <a:endParaRPr lang="ar-IQ" sz="2000" b="1" dirty="0"/>
                        </a:p>
                      </a:txBody>
                      <a:tcPr/>
                    </a:tc>
                    <a:tc>
                      <a:txBody>
                        <a:bodyPr/>
                        <a:lstStyle/>
                        <a:p>
                          <a:pPr algn="ctr" rtl="1"/>
                          <a:r>
                            <a:rPr lang="en-US" sz="2000" b="1" dirty="0" smtClean="0"/>
                            <a:t>14</a:t>
                          </a:r>
                          <a:endParaRPr lang="ar-IQ" sz="2000" b="1" dirty="0"/>
                        </a:p>
                      </a:txBody>
                      <a:tcPr/>
                    </a:tc>
                    <a:tc>
                      <a:txBody>
                        <a:bodyPr/>
                        <a:lstStyle/>
                        <a:p>
                          <a:endParaRPr lang="ar-IQ"/>
                        </a:p>
                      </a:txBody>
                      <a:tcPr>
                        <a:blipFill rotWithShape="1">
                          <a:blip r:embed="rId2"/>
                          <a:stretch>
                            <a:fillRect l="-137828" t="-307576" r="-175" b="-25758"/>
                          </a:stretch>
                        </a:blipFill>
                      </a:tcPr>
                    </a:tc>
                  </a:tr>
                </a:tbl>
              </a:graphicData>
            </a:graphic>
          </p:graphicFrame>
        </mc:Fallback>
      </mc:AlternateContent>
    </p:spTree>
    <p:extLst>
      <p:ext uri="{BB962C8B-B14F-4D97-AF65-F5344CB8AC3E}">
        <p14:creationId xmlns:p14="http://schemas.microsoft.com/office/powerpoint/2010/main" val="19486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a:xfrm>
            <a:off x="107504" y="1600200"/>
            <a:ext cx="8964488" cy="4525963"/>
          </a:xfrm>
        </p:spPr>
        <p:txBody>
          <a:bodyPr>
            <a:normAutofit fontScale="92500" lnSpcReduction="20000"/>
          </a:bodyPr>
          <a:lstStyle/>
          <a:p>
            <a:pPr marL="0" indent="0" algn="just">
              <a:buNone/>
            </a:pPr>
            <a:r>
              <a:rPr lang="ar-IQ" dirty="0" smtClean="0"/>
              <a:t>     </a:t>
            </a:r>
            <a:r>
              <a:rPr lang="ar-IQ" sz="2200" b="1" dirty="0" smtClean="0"/>
              <a:t>ويعتبر(</a:t>
            </a:r>
            <a:r>
              <a:rPr lang="en-US" sz="2200" b="1" baseline="30000" dirty="0" smtClean="0"/>
              <a:t>12</a:t>
            </a:r>
            <a:r>
              <a:rPr lang="en-US" sz="2200" b="1" dirty="0" smtClean="0"/>
              <a:t>C</a:t>
            </a:r>
            <a:r>
              <a:rPr lang="ar-IQ" sz="2200" b="1" dirty="0" smtClean="0"/>
              <a:t>) و(</a:t>
            </a:r>
            <a:r>
              <a:rPr lang="en-US" sz="2200" b="1" baseline="30000" dirty="0" smtClean="0"/>
              <a:t>13</a:t>
            </a:r>
            <a:r>
              <a:rPr lang="en-US" sz="2200" b="1" dirty="0" smtClean="0"/>
              <a:t>C</a:t>
            </a:r>
            <a:r>
              <a:rPr lang="ar-IQ" sz="2200" b="1" dirty="0" smtClean="0"/>
              <a:t>) من نظائر الكربون الأصلية في الأرض</a:t>
            </a:r>
            <a:r>
              <a:rPr lang="ar-IQ" sz="2200" dirty="0" smtClean="0"/>
              <a:t>، </a:t>
            </a:r>
            <a:r>
              <a:rPr lang="ar-IQ" sz="2200" b="1" dirty="0" smtClean="0"/>
              <a:t>بينما ينتج النظير(</a:t>
            </a:r>
            <a:r>
              <a:rPr lang="en-US" sz="2200" b="1" baseline="30000" dirty="0" smtClean="0"/>
              <a:t>14</a:t>
            </a:r>
            <a:r>
              <a:rPr lang="en-US" sz="2200" b="1" dirty="0" smtClean="0"/>
              <a:t>C</a:t>
            </a:r>
            <a:r>
              <a:rPr lang="ar-IQ" sz="2200" b="1" dirty="0" smtClean="0"/>
              <a:t>) من إصطدام ذرات النيتروجين في الغلاف الجوي بالنيوترونات المنبعثة من بعض الإشعاعات الكونية.</a:t>
            </a:r>
            <a:r>
              <a:rPr lang="ar-IQ" sz="2200" dirty="0" smtClean="0"/>
              <a:t> </a:t>
            </a:r>
            <a:r>
              <a:rPr lang="ar-IQ" sz="2200" b="1" dirty="0" smtClean="0"/>
              <a:t>والبنظيرين</a:t>
            </a:r>
            <a:r>
              <a:rPr lang="ar-IQ" sz="2200" b="1" dirty="0" smtClean="0">
                <a:solidFill>
                  <a:prstClr val="black"/>
                </a:solidFill>
              </a:rPr>
              <a:t>(</a:t>
            </a:r>
            <a:r>
              <a:rPr lang="en-US" sz="2200" b="1" baseline="30000" dirty="0" smtClean="0">
                <a:solidFill>
                  <a:prstClr val="black"/>
                </a:solidFill>
              </a:rPr>
              <a:t>12</a:t>
            </a:r>
            <a:r>
              <a:rPr lang="en-US" sz="2200" b="1" dirty="0" smtClean="0">
                <a:solidFill>
                  <a:prstClr val="black"/>
                </a:solidFill>
              </a:rPr>
              <a:t>C</a:t>
            </a:r>
            <a:r>
              <a:rPr lang="ar-IQ" sz="2200" b="1" dirty="0" smtClean="0">
                <a:solidFill>
                  <a:prstClr val="black"/>
                </a:solidFill>
              </a:rPr>
              <a:t>) و(</a:t>
            </a:r>
            <a:r>
              <a:rPr lang="en-US" sz="2200" b="1" baseline="30000" dirty="0" smtClean="0">
                <a:solidFill>
                  <a:prstClr val="black"/>
                </a:solidFill>
              </a:rPr>
              <a:t>13</a:t>
            </a:r>
            <a:r>
              <a:rPr lang="en-US" sz="2200" b="1" dirty="0" smtClean="0">
                <a:solidFill>
                  <a:prstClr val="black"/>
                </a:solidFill>
              </a:rPr>
              <a:t>C</a:t>
            </a:r>
            <a:r>
              <a:rPr lang="ar-IQ" sz="2200" b="1" dirty="0" smtClean="0">
                <a:solidFill>
                  <a:prstClr val="black"/>
                </a:solidFill>
              </a:rPr>
              <a:t>) </a:t>
            </a:r>
            <a:r>
              <a:rPr lang="ar-IQ" sz="2200" b="1" dirty="0" smtClean="0"/>
              <a:t>ثابتان إلى حد كبير، ولكن النظير(</a:t>
            </a:r>
            <a:r>
              <a:rPr lang="en-US" sz="2200" b="1" baseline="30000" dirty="0" smtClean="0"/>
              <a:t>14</a:t>
            </a:r>
            <a:r>
              <a:rPr lang="en-US" sz="2200" b="1" dirty="0" smtClean="0"/>
              <a:t>C</a:t>
            </a:r>
            <a:r>
              <a:rPr lang="ar-IQ" sz="2200" b="1" dirty="0" smtClean="0"/>
              <a:t>) يتحلل بعد تكونه</a:t>
            </a:r>
            <a:r>
              <a:rPr lang="ar-IQ" sz="2200" dirty="0" smtClean="0"/>
              <a:t>، </a:t>
            </a:r>
            <a:r>
              <a:rPr lang="ar-IQ" sz="2200" b="1" dirty="0" smtClean="0"/>
              <a:t>حيث تيفكك أحد نيوترونات نواته معطياً بروتوناً واحداً بالإضافة إلى الكترون(جسيمات بيتا)، لنتج بذلك ذرة نيتروجين تحتوي نواتها على سبعة نيوترونات:</a:t>
            </a:r>
          </a:p>
          <a:p>
            <a:pPr marL="0" indent="0" algn="just">
              <a:buNone/>
            </a:pPr>
            <a:endParaRPr lang="ar-IQ" sz="2200" dirty="0" smtClean="0"/>
          </a:p>
          <a:p>
            <a:pPr marL="0" indent="0" algn="ctr">
              <a:buNone/>
            </a:pPr>
            <a:r>
              <a:rPr lang="ar-IQ" sz="2200" b="1" dirty="0" smtClean="0">
                <a:solidFill>
                  <a:srgbClr val="C00000"/>
                </a:solidFill>
              </a:rPr>
              <a:t>(</a:t>
            </a:r>
            <a:r>
              <a:rPr lang="en-US" sz="2200" b="1" dirty="0" smtClean="0">
                <a:solidFill>
                  <a:srgbClr val="C00000"/>
                </a:solidFill>
              </a:rPr>
              <a:t>14C</a:t>
            </a:r>
            <a:r>
              <a:rPr lang="ar-IQ" sz="2200" b="1" dirty="0" smtClean="0">
                <a:solidFill>
                  <a:srgbClr val="C00000"/>
                </a:solidFill>
              </a:rPr>
              <a:t>)(</a:t>
            </a:r>
            <a:r>
              <a:rPr lang="en-US" sz="2200" b="1" dirty="0" smtClean="0">
                <a:solidFill>
                  <a:srgbClr val="C00000"/>
                </a:solidFill>
              </a:rPr>
              <a:t>6</a:t>
            </a:r>
            <a:r>
              <a:rPr lang="ar-IQ" sz="2200" b="1" dirty="0" smtClean="0">
                <a:solidFill>
                  <a:srgbClr val="C00000"/>
                </a:solidFill>
              </a:rPr>
              <a:t> بروتونات + </a:t>
            </a:r>
            <a:r>
              <a:rPr lang="en-US" sz="2200" b="1" dirty="0" smtClean="0">
                <a:solidFill>
                  <a:srgbClr val="C00000"/>
                </a:solidFill>
              </a:rPr>
              <a:t>8</a:t>
            </a:r>
            <a:r>
              <a:rPr lang="ar-IQ" sz="2200" b="1" dirty="0" smtClean="0">
                <a:solidFill>
                  <a:srgbClr val="C00000"/>
                </a:solidFill>
              </a:rPr>
              <a:t> نيوترونات) – </a:t>
            </a:r>
            <a:r>
              <a:rPr lang="en-US" sz="2200" b="1" dirty="0" smtClean="0">
                <a:solidFill>
                  <a:srgbClr val="C00000"/>
                </a:solidFill>
              </a:rPr>
              <a:t>ß</a:t>
            </a:r>
            <a:r>
              <a:rPr lang="ar-IQ" sz="2200" b="1" dirty="0" smtClean="0">
                <a:solidFill>
                  <a:srgbClr val="C00000"/>
                </a:solidFill>
              </a:rPr>
              <a:t>(الكترون) ---------(</a:t>
            </a:r>
            <a:r>
              <a:rPr lang="en-US" sz="2200" b="1" dirty="0" smtClean="0">
                <a:solidFill>
                  <a:srgbClr val="C00000"/>
                </a:solidFill>
              </a:rPr>
              <a:t>14N</a:t>
            </a:r>
            <a:r>
              <a:rPr lang="ar-IQ" sz="2200" b="1" dirty="0" smtClean="0">
                <a:solidFill>
                  <a:srgbClr val="C00000"/>
                </a:solidFill>
              </a:rPr>
              <a:t>)(</a:t>
            </a:r>
            <a:r>
              <a:rPr lang="en-US" sz="2200" b="1" dirty="0" smtClean="0">
                <a:solidFill>
                  <a:srgbClr val="C00000"/>
                </a:solidFill>
              </a:rPr>
              <a:t>7</a:t>
            </a:r>
            <a:r>
              <a:rPr lang="ar-IQ" sz="2200" b="1" dirty="0" smtClean="0">
                <a:solidFill>
                  <a:srgbClr val="C00000"/>
                </a:solidFill>
              </a:rPr>
              <a:t> بروتونات+</a:t>
            </a:r>
            <a:r>
              <a:rPr lang="en-US" sz="2200" b="1" dirty="0" smtClean="0">
                <a:solidFill>
                  <a:srgbClr val="C00000"/>
                </a:solidFill>
              </a:rPr>
              <a:t>7</a:t>
            </a:r>
            <a:r>
              <a:rPr lang="ar-IQ" sz="2200" b="1" dirty="0" smtClean="0">
                <a:solidFill>
                  <a:srgbClr val="C00000"/>
                </a:solidFill>
              </a:rPr>
              <a:t> نيوترونات)</a:t>
            </a:r>
          </a:p>
          <a:p>
            <a:pPr marL="0" indent="0" algn="just">
              <a:buNone/>
            </a:pPr>
            <a:endParaRPr lang="ar-IQ" sz="2200" dirty="0" smtClean="0"/>
          </a:p>
          <a:p>
            <a:pPr marL="0" indent="0" algn="just">
              <a:buNone/>
            </a:pPr>
            <a:r>
              <a:rPr lang="ar-IQ" sz="2200" dirty="0" smtClean="0"/>
              <a:t>    </a:t>
            </a:r>
            <a:r>
              <a:rPr lang="ar-IQ" sz="2200" b="1" dirty="0" smtClean="0"/>
              <a:t>وتتفكك ذرات(</a:t>
            </a:r>
            <a:r>
              <a:rPr lang="en-US" sz="2200" b="1" baseline="30000" dirty="0" smtClean="0"/>
              <a:t>14</a:t>
            </a:r>
            <a:r>
              <a:rPr lang="en-US" sz="2200" b="1" dirty="0" smtClean="0"/>
              <a:t>C</a:t>
            </a:r>
            <a:r>
              <a:rPr lang="ar-IQ" sz="2200" b="1" dirty="0" smtClean="0"/>
              <a:t>) بمعدل ثابت تقريباً، بفترة نصف عمر قدرها </a:t>
            </a:r>
            <a:r>
              <a:rPr lang="en-US" sz="2200" b="1" dirty="0" smtClean="0"/>
              <a:t>5570</a:t>
            </a:r>
            <a:r>
              <a:rPr lang="ar-IQ" sz="2200" b="1" dirty="0" smtClean="0"/>
              <a:t> سنة تقريباً</a:t>
            </a:r>
            <a:r>
              <a:rPr lang="ar-IQ" sz="2200" dirty="0" smtClean="0"/>
              <a:t>، وبالتالي يمكن تقدير </a:t>
            </a:r>
            <a:r>
              <a:rPr lang="ar-IQ" sz="2200" b="1" dirty="0" smtClean="0"/>
              <a:t>عمر المواد المحتوية على الكربون بواسطة قياس ما يبعث من جسيمات بيتا(ألكترونات</a:t>
            </a:r>
            <a:r>
              <a:rPr lang="ar-IQ" sz="2200" dirty="0" smtClean="0"/>
              <a:t>). وتعطي هذه الطريقة نتائج جيدة في </a:t>
            </a:r>
            <a:r>
              <a:rPr lang="ar-IQ" sz="2200" b="1" dirty="0" smtClean="0"/>
              <a:t>المواد التي لايزيد عمرها عن حوالي </a:t>
            </a:r>
            <a:r>
              <a:rPr lang="en-US" sz="2200" b="1" dirty="0" smtClean="0"/>
              <a:t>30000</a:t>
            </a:r>
            <a:r>
              <a:rPr lang="ar-IQ" sz="2200" b="1" dirty="0" smtClean="0"/>
              <a:t> سنة </a:t>
            </a:r>
            <a:r>
              <a:rPr lang="ar-IQ" sz="2200" dirty="0" smtClean="0"/>
              <a:t>(أي مقدار عدد خمس فترات نصف عمر) ، وذلك لأن إنبعاث جسيمات بيتا يكون ضعيفاً جداً في المواد ذات الأعمار الأكبر من ذلك (</a:t>
            </a:r>
            <a:r>
              <a:rPr lang="en-US" sz="2200" dirty="0" smtClean="0"/>
              <a:t>Hunt, 1979</a:t>
            </a:r>
            <a:r>
              <a:rPr lang="ar-IQ" sz="2200" dirty="0" smtClean="0"/>
              <a:t>). </a:t>
            </a:r>
            <a:r>
              <a:rPr lang="ar-IQ" sz="2200" b="1" dirty="0" smtClean="0"/>
              <a:t>ولذلك فإن نظير(</a:t>
            </a:r>
            <a:r>
              <a:rPr lang="en-US" sz="2200" b="1" baseline="30000" dirty="0" smtClean="0"/>
              <a:t>14</a:t>
            </a:r>
            <a:r>
              <a:rPr lang="en-US" sz="2200" b="1" dirty="0" smtClean="0"/>
              <a:t>C</a:t>
            </a:r>
            <a:r>
              <a:rPr lang="ar-IQ" sz="2200" b="1" dirty="0" smtClean="0"/>
              <a:t>) يمكن أن يستخدم للتفرقة بين غاز ميثان المستنقعات وغاز الميثان النازح إلى سطح الأرض من تراكمات البترول تحت السطحية، حيث أن هذا الأخير لا يحتوي على(</a:t>
            </a:r>
            <a:r>
              <a:rPr lang="en-US" sz="2200" b="1" baseline="30000" dirty="0" smtClean="0"/>
              <a:t>14</a:t>
            </a:r>
            <a:r>
              <a:rPr lang="en-US" sz="2200" b="1" dirty="0" smtClean="0"/>
              <a:t>C</a:t>
            </a:r>
            <a:r>
              <a:rPr lang="ar-IQ" sz="2200" b="1" dirty="0" smtClean="0"/>
              <a:t>) بسبب عمره الجيولوجي الكبير</a:t>
            </a:r>
            <a:r>
              <a:rPr lang="ar-IQ" sz="2200" dirty="0" smtClean="0"/>
              <a:t>. </a:t>
            </a:r>
            <a:r>
              <a:rPr lang="ar-IQ" sz="2200" dirty="0">
                <a:solidFill>
                  <a:prstClr val="black"/>
                </a:solidFill>
              </a:rPr>
              <a:t>كما يمكن تطبييق هذه الطريقة عند تقدير عمر المركبات الهيدروكربونية الموجودة في بعض الرسوبيات الحديثة على العكس من(</a:t>
            </a:r>
            <a:r>
              <a:rPr lang="en-US" sz="2200" baseline="30000" dirty="0">
                <a:solidFill>
                  <a:prstClr val="black"/>
                </a:solidFill>
              </a:rPr>
              <a:t>13</a:t>
            </a:r>
            <a:r>
              <a:rPr lang="en-US" sz="2200" dirty="0">
                <a:solidFill>
                  <a:prstClr val="black"/>
                </a:solidFill>
              </a:rPr>
              <a:t>C</a:t>
            </a:r>
            <a:r>
              <a:rPr lang="ar-IQ" sz="2200" dirty="0">
                <a:solidFill>
                  <a:prstClr val="black"/>
                </a:solidFill>
              </a:rPr>
              <a:t>) الذي يوجد في رسوبيات العصور الجيولوجية الأقدم من ذلك.</a:t>
            </a:r>
            <a:endParaRPr lang="ar-IQ" sz="2200" dirty="0"/>
          </a:p>
        </p:txBody>
      </p:sp>
    </p:spTree>
    <p:extLst>
      <p:ext uri="{BB962C8B-B14F-4D97-AF65-F5344CB8AC3E}">
        <p14:creationId xmlns:p14="http://schemas.microsoft.com/office/powerpoint/2010/main" val="73800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pPr marL="0" lvl="0" indent="0" algn="just">
              <a:buNone/>
            </a:pPr>
            <a:r>
              <a:rPr lang="ar-IQ" sz="2000" dirty="0" smtClean="0">
                <a:solidFill>
                  <a:srgbClr val="002060"/>
                </a:solidFill>
              </a:rPr>
              <a:t>ورغم </a:t>
            </a:r>
            <a:r>
              <a:rPr lang="ar-IQ" sz="2000" dirty="0">
                <a:solidFill>
                  <a:srgbClr val="002060"/>
                </a:solidFill>
              </a:rPr>
              <a:t>عدم الإستعانة </a:t>
            </a:r>
            <a:r>
              <a:rPr lang="ar-IQ" sz="2000" b="1" dirty="0">
                <a:solidFill>
                  <a:srgbClr val="002060"/>
                </a:solidFill>
              </a:rPr>
              <a:t>بالنظير(</a:t>
            </a:r>
            <a:r>
              <a:rPr lang="en-US" sz="2000" b="1" baseline="30000" dirty="0">
                <a:solidFill>
                  <a:srgbClr val="002060"/>
                </a:solidFill>
              </a:rPr>
              <a:t>13</a:t>
            </a:r>
            <a:r>
              <a:rPr lang="en-US" sz="2000" b="1" dirty="0">
                <a:solidFill>
                  <a:srgbClr val="002060"/>
                </a:solidFill>
              </a:rPr>
              <a:t>C</a:t>
            </a:r>
            <a:r>
              <a:rPr lang="ar-IQ" sz="2000" b="1" dirty="0">
                <a:solidFill>
                  <a:srgbClr val="002060"/>
                </a:solidFill>
              </a:rPr>
              <a:t>) في تقدير عمر الصخور والرسوبيات إلا أنه يستخدم بتوسع في مجال </a:t>
            </a:r>
            <a:r>
              <a:rPr lang="ar-IQ" sz="2000" b="1" dirty="0" smtClean="0">
                <a:solidFill>
                  <a:srgbClr val="002060"/>
                </a:solidFill>
              </a:rPr>
              <a:t>جيوكيمياء البترول نظراً لإختلاف كتلته عن كتلة النظير(</a:t>
            </a:r>
            <a:r>
              <a:rPr lang="en-US" sz="2000" b="1" baseline="30000" dirty="0" smtClean="0">
                <a:solidFill>
                  <a:srgbClr val="002060"/>
                </a:solidFill>
              </a:rPr>
              <a:t>12</a:t>
            </a:r>
            <a:r>
              <a:rPr lang="en-US" sz="2000" b="1" dirty="0" smtClean="0">
                <a:solidFill>
                  <a:srgbClr val="002060"/>
                </a:solidFill>
              </a:rPr>
              <a:t>C</a:t>
            </a:r>
            <a:r>
              <a:rPr lang="ar-IQ" sz="2000" b="1" dirty="0" smtClean="0">
                <a:solidFill>
                  <a:srgbClr val="002060"/>
                </a:solidFill>
              </a:rPr>
              <a:t>)، ووجود تباين في نسبة تواجدهما بسبب إختلاف تناول كل منهما من قبل الكائنات الحية للعمليات البيولوجية</a:t>
            </a:r>
            <a:r>
              <a:rPr lang="ar-IQ" sz="2000" dirty="0" smtClean="0">
                <a:solidFill>
                  <a:srgbClr val="002060"/>
                </a:solidFill>
              </a:rPr>
              <a:t>. وعلى سبيل المثال فإن سلاسل المركبات </a:t>
            </a:r>
            <a:r>
              <a:rPr lang="ar-IQ" sz="2000" b="1" dirty="0" smtClean="0">
                <a:solidFill>
                  <a:srgbClr val="002060"/>
                </a:solidFill>
              </a:rPr>
              <a:t>الأليفاتية</a:t>
            </a:r>
            <a:r>
              <a:rPr lang="ar-IQ" sz="2000" dirty="0" smtClean="0">
                <a:solidFill>
                  <a:srgbClr val="002060"/>
                </a:solidFill>
              </a:rPr>
              <a:t> ومجموعة </a:t>
            </a:r>
            <a:r>
              <a:rPr lang="ar-IQ" sz="2000" b="1" dirty="0" smtClean="0">
                <a:solidFill>
                  <a:srgbClr val="002060"/>
                </a:solidFill>
              </a:rPr>
              <a:t>الميثوكسيل</a:t>
            </a:r>
            <a:r>
              <a:rPr lang="ar-IQ" sz="2000" dirty="0" smtClean="0">
                <a:solidFill>
                  <a:srgbClr val="002060"/>
                </a:solidFill>
              </a:rPr>
              <a:t> غنية بالنظير(</a:t>
            </a:r>
            <a:r>
              <a:rPr lang="en-US" sz="2000" b="1" baseline="30000" dirty="0" smtClean="0">
                <a:solidFill>
                  <a:srgbClr val="002060"/>
                </a:solidFill>
              </a:rPr>
              <a:t>13</a:t>
            </a:r>
            <a:r>
              <a:rPr lang="en-US" sz="2000" b="1" dirty="0" smtClean="0">
                <a:solidFill>
                  <a:srgbClr val="002060"/>
                </a:solidFill>
              </a:rPr>
              <a:t>C</a:t>
            </a:r>
            <a:r>
              <a:rPr lang="ar-IQ" sz="2000" b="1" dirty="0" smtClean="0">
                <a:solidFill>
                  <a:srgbClr val="002060"/>
                </a:solidFill>
              </a:rPr>
              <a:t>) </a:t>
            </a:r>
            <a:r>
              <a:rPr lang="ar-IQ" sz="2000" dirty="0" smtClean="0">
                <a:solidFill>
                  <a:srgbClr val="002060"/>
                </a:solidFill>
              </a:rPr>
              <a:t>أي أنها </a:t>
            </a:r>
            <a:r>
              <a:rPr lang="ar-IQ" sz="2000" b="1" dirty="0" smtClean="0">
                <a:solidFill>
                  <a:srgbClr val="002060"/>
                </a:solidFill>
              </a:rPr>
              <a:t>ثقيلة نسبياً </a:t>
            </a:r>
            <a:r>
              <a:rPr lang="ar-IQ" sz="2000" dirty="0" smtClean="0">
                <a:solidFill>
                  <a:srgbClr val="002060"/>
                </a:solidFill>
              </a:rPr>
              <a:t>ولذلك فإن مركبات </a:t>
            </a:r>
            <a:r>
              <a:rPr lang="ar-IQ" sz="2000" b="1" dirty="0" smtClean="0">
                <a:solidFill>
                  <a:srgbClr val="002060"/>
                </a:solidFill>
              </a:rPr>
              <a:t>البروتينات الكربوهيدرات </a:t>
            </a:r>
            <a:r>
              <a:rPr lang="ar-IQ" sz="2000" dirty="0" smtClean="0">
                <a:solidFill>
                  <a:srgbClr val="002060"/>
                </a:solidFill>
              </a:rPr>
              <a:t>تعتبر </a:t>
            </a:r>
            <a:r>
              <a:rPr lang="ar-IQ" sz="2000" b="1" dirty="0" smtClean="0">
                <a:solidFill>
                  <a:srgbClr val="002060"/>
                </a:solidFill>
              </a:rPr>
              <a:t>ثقيلة</a:t>
            </a:r>
            <a:r>
              <a:rPr lang="ar-IQ" sz="2000" dirty="0" smtClean="0">
                <a:solidFill>
                  <a:srgbClr val="002060"/>
                </a:solidFill>
              </a:rPr>
              <a:t> أيضاً لإغتنائهم بالنظير(</a:t>
            </a:r>
            <a:r>
              <a:rPr lang="en-US" sz="2000" b="1" baseline="30000" dirty="0" smtClean="0">
                <a:solidFill>
                  <a:srgbClr val="002060"/>
                </a:solidFill>
              </a:rPr>
              <a:t>13</a:t>
            </a:r>
            <a:r>
              <a:rPr lang="en-US" sz="2000" b="1" dirty="0" smtClean="0">
                <a:solidFill>
                  <a:srgbClr val="002060"/>
                </a:solidFill>
              </a:rPr>
              <a:t>C</a:t>
            </a:r>
            <a:r>
              <a:rPr lang="ar-IQ" sz="2000" b="1" dirty="0" smtClean="0">
                <a:solidFill>
                  <a:srgbClr val="002060"/>
                </a:solidFill>
              </a:rPr>
              <a:t>)، </a:t>
            </a:r>
            <a:r>
              <a:rPr lang="ar-IQ" sz="2000" dirty="0" smtClean="0">
                <a:solidFill>
                  <a:srgbClr val="002060"/>
                </a:solidFill>
              </a:rPr>
              <a:t>ومن جهة أخرى فإن مركبات </a:t>
            </a:r>
            <a:r>
              <a:rPr lang="ar-IQ" sz="2000" b="1" dirty="0" smtClean="0">
                <a:solidFill>
                  <a:srgbClr val="002060"/>
                </a:solidFill>
              </a:rPr>
              <a:t>الليبيدات</a:t>
            </a:r>
            <a:r>
              <a:rPr lang="ar-IQ" sz="2000" dirty="0" smtClean="0">
                <a:solidFill>
                  <a:srgbClr val="002060"/>
                </a:solidFill>
              </a:rPr>
              <a:t> تعتبر </a:t>
            </a:r>
            <a:r>
              <a:rPr lang="ar-IQ" sz="2000" b="1" dirty="0" smtClean="0">
                <a:solidFill>
                  <a:srgbClr val="002060"/>
                </a:solidFill>
              </a:rPr>
              <a:t>خفيفة</a:t>
            </a:r>
            <a:r>
              <a:rPr lang="ar-IQ" sz="2000" dirty="0" smtClean="0">
                <a:solidFill>
                  <a:srgbClr val="002060"/>
                </a:solidFill>
              </a:rPr>
              <a:t> نظراً لأنها غنية بالنظير(</a:t>
            </a:r>
            <a:r>
              <a:rPr lang="en-US" sz="2000" b="1" baseline="30000" dirty="0" smtClean="0">
                <a:solidFill>
                  <a:srgbClr val="002060"/>
                </a:solidFill>
              </a:rPr>
              <a:t>12</a:t>
            </a:r>
            <a:r>
              <a:rPr lang="en-US" sz="2000" b="1" dirty="0" smtClean="0">
                <a:solidFill>
                  <a:srgbClr val="002060"/>
                </a:solidFill>
              </a:rPr>
              <a:t>C</a:t>
            </a:r>
            <a:r>
              <a:rPr lang="ar-IQ" sz="2000" dirty="0" smtClean="0">
                <a:solidFill>
                  <a:srgbClr val="002060"/>
                </a:solidFill>
              </a:rPr>
              <a:t>). </a:t>
            </a:r>
            <a:r>
              <a:rPr lang="ar-IQ" sz="2000" b="1" dirty="0" smtClean="0">
                <a:solidFill>
                  <a:srgbClr val="002060"/>
                </a:solidFill>
              </a:rPr>
              <a:t>والنسبة بين النظيرين</a:t>
            </a:r>
            <a:r>
              <a:rPr lang="ar-IQ" sz="2000" b="1" dirty="0">
                <a:solidFill>
                  <a:srgbClr val="002060"/>
                </a:solidFill>
              </a:rPr>
              <a:t> (</a:t>
            </a:r>
            <a:r>
              <a:rPr lang="en-US" sz="2000" b="1" baseline="30000" dirty="0" smtClean="0">
                <a:solidFill>
                  <a:srgbClr val="002060"/>
                </a:solidFill>
              </a:rPr>
              <a:t>13</a:t>
            </a:r>
            <a:r>
              <a:rPr lang="en-US" sz="2000" b="1" dirty="0" smtClean="0">
                <a:solidFill>
                  <a:srgbClr val="002060"/>
                </a:solidFill>
              </a:rPr>
              <a:t>C</a:t>
            </a:r>
            <a:r>
              <a:rPr lang="ar-IQ" sz="2000" b="1" dirty="0">
                <a:solidFill>
                  <a:srgbClr val="002060"/>
                </a:solidFill>
              </a:rPr>
              <a:t>) و(</a:t>
            </a:r>
            <a:r>
              <a:rPr lang="en-US" sz="2000" b="1" baseline="30000" dirty="0" smtClean="0">
                <a:solidFill>
                  <a:srgbClr val="002060"/>
                </a:solidFill>
              </a:rPr>
              <a:t>12</a:t>
            </a:r>
            <a:r>
              <a:rPr lang="en-US" sz="2000" b="1" dirty="0" smtClean="0">
                <a:solidFill>
                  <a:srgbClr val="002060"/>
                </a:solidFill>
              </a:rPr>
              <a:t>C</a:t>
            </a:r>
            <a:r>
              <a:rPr lang="ar-IQ" sz="2000" b="1" dirty="0">
                <a:solidFill>
                  <a:srgbClr val="002060"/>
                </a:solidFill>
              </a:rPr>
              <a:t>) </a:t>
            </a:r>
            <a:r>
              <a:rPr lang="ar-IQ" sz="2000" b="1" dirty="0" smtClean="0">
                <a:solidFill>
                  <a:srgbClr val="002060"/>
                </a:solidFill>
              </a:rPr>
              <a:t>والتي يرمز إليها بالرمز(δ</a:t>
            </a:r>
            <a:r>
              <a:rPr lang="en-US" sz="2000" b="1" baseline="30000" dirty="0" smtClean="0">
                <a:solidFill>
                  <a:srgbClr val="002060"/>
                </a:solidFill>
              </a:rPr>
              <a:t>13</a:t>
            </a:r>
            <a:r>
              <a:rPr lang="en-US" sz="2000" b="1" dirty="0" smtClean="0">
                <a:solidFill>
                  <a:srgbClr val="002060"/>
                </a:solidFill>
              </a:rPr>
              <a:t>C</a:t>
            </a:r>
            <a:r>
              <a:rPr lang="ar-IQ" sz="2000" b="1" dirty="0" smtClean="0">
                <a:solidFill>
                  <a:srgbClr val="002060"/>
                </a:solidFill>
              </a:rPr>
              <a:t>) يمكن تقديرها بواسطة جهاز مطياف الكتلة للنظائر(</a:t>
            </a:r>
            <a:r>
              <a:rPr lang="en-US" sz="2000" b="1" dirty="0" smtClean="0">
                <a:solidFill>
                  <a:srgbClr val="002060"/>
                </a:solidFill>
              </a:rPr>
              <a:t>Isotope-ratio mass spectrometer</a:t>
            </a:r>
            <a:r>
              <a:rPr lang="ar-IQ" sz="2000" b="1" dirty="0" smtClean="0">
                <a:solidFill>
                  <a:srgbClr val="002060"/>
                </a:solidFill>
              </a:rPr>
              <a:t>) وإستخدام العلاقة الرياضية التالية</a:t>
            </a:r>
            <a:r>
              <a:rPr lang="ar-IQ" sz="2000" dirty="0" smtClean="0">
                <a:solidFill>
                  <a:srgbClr val="002060"/>
                </a:solidFill>
              </a:rPr>
              <a:t>:</a:t>
            </a:r>
          </a:p>
        </p:txBody>
      </p:sp>
    </p:spTree>
    <p:extLst>
      <p:ext uri="{BB962C8B-B14F-4D97-AF65-F5344CB8AC3E}">
        <p14:creationId xmlns:p14="http://schemas.microsoft.com/office/powerpoint/2010/main" val="1108958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عنصر نائب للمحتوى 2"/>
              <p:cNvSpPr>
                <a:spLocks noGrp="1"/>
              </p:cNvSpPr>
              <p:nvPr>
                <p:ph idx="1"/>
              </p:nvPr>
            </p:nvSpPr>
            <p:spPr>
              <a:xfrm>
                <a:off x="395536" y="548680"/>
                <a:ext cx="8435280" cy="5937523"/>
              </a:xfrm>
            </p:spPr>
            <p:txBody>
              <a:bodyPr>
                <a:normAutofit/>
              </a:bodyPr>
              <a:lstStyle/>
              <a:p>
                <a:pPr marL="0" lvl="0" indent="0" algn="ctr" rtl="0">
                  <a:buNone/>
                </a:pPr>
                <a14:m>
                  <m:oMath xmlns:m="http://schemas.openxmlformats.org/officeDocument/2006/math">
                    <m:r>
                      <a:rPr lang="ar-IQ" sz="2200" b="1" i="1" smtClean="0">
                        <a:solidFill>
                          <a:srgbClr val="C00000"/>
                        </a:solidFill>
                        <a:latin typeface="Cambria Math"/>
                        <a:ea typeface="Cambria Math"/>
                      </a:rPr>
                      <m:t>𝜹</m:t>
                    </m:r>
                    <m:sSup>
                      <m:sSupPr>
                        <m:ctrlPr>
                          <a:rPr lang="ar-IQ" sz="2200" b="1" i="1">
                            <a:solidFill>
                              <a:srgbClr val="C00000"/>
                            </a:solidFill>
                            <a:latin typeface="Cambria Math" panose="02040503050406030204" pitchFamily="18" charset="0"/>
                            <a:ea typeface="Cambria Math"/>
                          </a:rPr>
                        </m:ctrlPr>
                      </m:sSupPr>
                      <m:e>
                        <m:r>
                          <a:rPr lang="en-US" sz="2200" b="1" i="1">
                            <a:solidFill>
                              <a:srgbClr val="C00000"/>
                            </a:solidFill>
                            <a:latin typeface="Cambria Math"/>
                            <a:ea typeface="Cambria Math"/>
                          </a:rPr>
                          <m:t>𝒄</m:t>
                        </m:r>
                      </m:e>
                      <m:sup>
                        <m:r>
                          <a:rPr lang="ar-IQ" sz="2200" b="1" i="1">
                            <a:solidFill>
                              <a:srgbClr val="C00000"/>
                            </a:solidFill>
                            <a:latin typeface="Cambria Math"/>
                            <a:ea typeface="Cambria Math"/>
                          </a:rPr>
                          <m:t>𝟏𝟑</m:t>
                        </m:r>
                      </m:sup>
                    </m:sSup>
                    <m:r>
                      <a:rPr lang="ar-IQ" sz="2200" b="1" i="1">
                        <a:solidFill>
                          <a:srgbClr val="C00000"/>
                        </a:solidFill>
                        <a:latin typeface="Cambria Math"/>
                        <a:ea typeface="Cambria Math"/>
                      </a:rPr>
                      <m:t>%</m:t>
                    </m:r>
                    <m:r>
                      <a:rPr lang="en-US" sz="2200" b="1" i="1" baseline="-25000" dirty="0">
                        <a:solidFill>
                          <a:srgbClr val="C00000"/>
                        </a:solidFill>
                        <a:latin typeface="Cambria Math"/>
                        <a:ea typeface="Cambria Math"/>
                      </a:rPr>
                      <m:t>𝒐</m:t>
                    </m:r>
                  </m:oMath>
                </a14:m>
                <a:r>
                  <a:rPr lang="en-US" sz="2200" b="1" dirty="0">
                    <a:solidFill>
                      <a:srgbClr val="C00000"/>
                    </a:solidFill>
                  </a:rPr>
                  <a:t> =</a:t>
                </a:r>
                <a14:m>
                  <m:oMath xmlns:m="http://schemas.openxmlformats.org/officeDocument/2006/math">
                    <m:d>
                      <m:dPr>
                        <m:begChr m:val="["/>
                        <m:endChr m:val="]"/>
                        <m:ctrlPr>
                          <a:rPr lang="en-US" sz="2200" b="1" i="1" dirty="0">
                            <a:solidFill>
                              <a:srgbClr val="C00000"/>
                            </a:solidFill>
                            <a:latin typeface="Cambria Math" panose="02040503050406030204" pitchFamily="18" charset="0"/>
                          </a:rPr>
                        </m:ctrlPr>
                      </m:dPr>
                      <m:e>
                        <m:f>
                          <m:fPr>
                            <m:ctrlPr>
                              <a:rPr lang="en-US" sz="2200" b="1" i="1" dirty="0">
                                <a:solidFill>
                                  <a:srgbClr val="C00000"/>
                                </a:solidFill>
                                <a:latin typeface="Cambria Math" panose="02040503050406030204" pitchFamily="18" charset="0"/>
                              </a:rPr>
                            </m:ctrlPr>
                          </m:fPr>
                          <m:num>
                            <m:d>
                              <m:dPr>
                                <m:ctrlPr>
                                  <a:rPr lang="en-US" sz="2200" b="1" i="1" dirty="0">
                                    <a:solidFill>
                                      <a:srgbClr val="C00000"/>
                                    </a:solidFill>
                                    <a:latin typeface="Cambria Math" panose="02040503050406030204" pitchFamily="18" charset="0"/>
                                  </a:rPr>
                                </m:ctrlPr>
                              </m:dPr>
                              <m:e>
                                <m:f>
                                  <m:fPr>
                                    <m:type m:val="skw"/>
                                    <m:ctrlPr>
                                      <a:rPr lang="en-US" sz="2200" b="1" i="1" dirty="0">
                                        <a:solidFill>
                                          <a:srgbClr val="C00000"/>
                                        </a:solidFill>
                                        <a:latin typeface="Cambria Math" panose="02040503050406030204" pitchFamily="18" charset="0"/>
                                      </a:rPr>
                                    </m:ctrlPr>
                                  </m:fPr>
                                  <m:num>
                                    <m:sSub>
                                      <m:sSubPr>
                                        <m:ctrlPr>
                                          <a:rPr lang="en-US" sz="2200" b="1" i="1" dirty="0">
                                            <a:solidFill>
                                              <a:srgbClr val="C00000"/>
                                            </a:solidFill>
                                            <a:latin typeface="Cambria Math" panose="02040503050406030204" pitchFamily="18" charset="0"/>
                                          </a:rPr>
                                        </m:ctrlPr>
                                      </m:sSubPr>
                                      <m:e>
                                        <m:r>
                                          <a:rPr lang="en-US" sz="2200" b="1" i="1" dirty="0">
                                            <a:solidFill>
                                              <a:srgbClr val="C00000"/>
                                            </a:solidFill>
                                            <a:latin typeface="Cambria Math"/>
                                          </a:rPr>
                                          <m:t>𝟏𝟑</m:t>
                                        </m:r>
                                      </m:e>
                                      <m:sub>
                                        <m:r>
                                          <a:rPr lang="en-US" sz="2200" b="1" i="1" dirty="0">
                                            <a:solidFill>
                                              <a:srgbClr val="C00000"/>
                                            </a:solidFill>
                                            <a:latin typeface="Cambria Math"/>
                                          </a:rPr>
                                          <m:t>𝒄</m:t>
                                        </m:r>
                                      </m:sub>
                                    </m:sSub>
                                  </m:num>
                                  <m:den>
                                    <m:sSub>
                                      <m:sSubPr>
                                        <m:ctrlPr>
                                          <a:rPr lang="en-US" sz="2200" b="1" i="1" dirty="0">
                                            <a:solidFill>
                                              <a:srgbClr val="C00000"/>
                                            </a:solidFill>
                                            <a:latin typeface="Cambria Math" panose="02040503050406030204" pitchFamily="18" charset="0"/>
                                          </a:rPr>
                                        </m:ctrlPr>
                                      </m:sSubPr>
                                      <m:e>
                                        <m:r>
                                          <a:rPr lang="en-US" sz="2200" b="1" i="1" dirty="0">
                                            <a:solidFill>
                                              <a:srgbClr val="C00000"/>
                                            </a:solidFill>
                                            <a:latin typeface="Cambria Math"/>
                                          </a:rPr>
                                          <m:t>𝟏𝟐</m:t>
                                        </m:r>
                                      </m:e>
                                      <m:sub>
                                        <m:r>
                                          <a:rPr lang="en-US" sz="2200" b="1" i="1" dirty="0">
                                            <a:solidFill>
                                              <a:srgbClr val="C00000"/>
                                            </a:solidFill>
                                            <a:latin typeface="Cambria Math"/>
                                          </a:rPr>
                                          <m:t>𝒄</m:t>
                                        </m:r>
                                      </m:sub>
                                    </m:sSub>
                                  </m:den>
                                </m:f>
                              </m:e>
                            </m:d>
                            <m:r>
                              <a:rPr lang="en-US" sz="2200" b="1" i="1" dirty="0">
                                <a:solidFill>
                                  <a:srgbClr val="C00000"/>
                                </a:solidFill>
                                <a:latin typeface="Cambria Math"/>
                              </a:rPr>
                              <m:t>𝒔𝒂𝒎𝒑𝒍𝒆</m:t>
                            </m:r>
                            <m:r>
                              <a:rPr lang="en-US" sz="2200" b="1" i="1" dirty="0">
                                <a:solidFill>
                                  <a:srgbClr val="C00000"/>
                                </a:solidFill>
                                <a:latin typeface="Cambria Math"/>
                              </a:rPr>
                              <m:t>−</m:t>
                            </m:r>
                            <m:d>
                              <m:dPr>
                                <m:ctrlPr>
                                  <a:rPr lang="en-US" sz="2200" b="1" i="1" dirty="0">
                                    <a:solidFill>
                                      <a:srgbClr val="C00000"/>
                                    </a:solidFill>
                                    <a:latin typeface="Cambria Math" panose="02040503050406030204" pitchFamily="18" charset="0"/>
                                  </a:rPr>
                                </m:ctrlPr>
                              </m:dPr>
                              <m:e>
                                <m:f>
                                  <m:fPr>
                                    <m:type m:val="skw"/>
                                    <m:ctrlPr>
                                      <a:rPr lang="en-US" sz="2200" b="1" i="1" dirty="0">
                                        <a:solidFill>
                                          <a:srgbClr val="C00000"/>
                                        </a:solidFill>
                                        <a:latin typeface="Cambria Math" panose="02040503050406030204" pitchFamily="18" charset="0"/>
                                      </a:rPr>
                                    </m:ctrlPr>
                                  </m:fPr>
                                  <m:num>
                                    <m:sSub>
                                      <m:sSubPr>
                                        <m:ctrlPr>
                                          <a:rPr lang="en-US" sz="2200" b="1" i="1" dirty="0">
                                            <a:solidFill>
                                              <a:srgbClr val="C00000"/>
                                            </a:solidFill>
                                            <a:latin typeface="Cambria Math" panose="02040503050406030204" pitchFamily="18" charset="0"/>
                                          </a:rPr>
                                        </m:ctrlPr>
                                      </m:sSubPr>
                                      <m:e>
                                        <m:r>
                                          <a:rPr lang="en-US" sz="2200" b="1" i="1" dirty="0">
                                            <a:solidFill>
                                              <a:srgbClr val="C00000"/>
                                            </a:solidFill>
                                            <a:latin typeface="Cambria Math"/>
                                          </a:rPr>
                                          <m:t>𝟏𝟑</m:t>
                                        </m:r>
                                      </m:e>
                                      <m:sub>
                                        <m:r>
                                          <a:rPr lang="en-US" sz="2200" b="1" i="1" dirty="0">
                                            <a:solidFill>
                                              <a:srgbClr val="C00000"/>
                                            </a:solidFill>
                                            <a:latin typeface="Cambria Math"/>
                                          </a:rPr>
                                          <m:t>𝒄</m:t>
                                        </m:r>
                                      </m:sub>
                                    </m:sSub>
                                  </m:num>
                                  <m:den>
                                    <m:sSub>
                                      <m:sSubPr>
                                        <m:ctrlPr>
                                          <a:rPr lang="en-US" sz="2200" b="1" i="1" dirty="0">
                                            <a:solidFill>
                                              <a:srgbClr val="C00000"/>
                                            </a:solidFill>
                                            <a:latin typeface="Cambria Math" panose="02040503050406030204" pitchFamily="18" charset="0"/>
                                          </a:rPr>
                                        </m:ctrlPr>
                                      </m:sSubPr>
                                      <m:e>
                                        <m:r>
                                          <a:rPr lang="en-US" sz="2200" b="1" i="1" dirty="0">
                                            <a:solidFill>
                                              <a:srgbClr val="C00000"/>
                                            </a:solidFill>
                                            <a:latin typeface="Cambria Math"/>
                                          </a:rPr>
                                          <m:t>𝟏𝟐</m:t>
                                        </m:r>
                                      </m:e>
                                      <m:sub>
                                        <m:r>
                                          <a:rPr lang="en-US" sz="2200" b="1" i="1" dirty="0">
                                            <a:solidFill>
                                              <a:srgbClr val="C00000"/>
                                            </a:solidFill>
                                            <a:latin typeface="Cambria Math"/>
                                          </a:rPr>
                                          <m:t>𝒄</m:t>
                                        </m:r>
                                      </m:sub>
                                    </m:sSub>
                                  </m:den>
                                </m:f>
                              </m:e>
                            </m:d>
                            <m:r>
                              <a:rPr lang="en-US" sz="2200" b="1" i="1" dirty="0">
                                <a:solidFill>
                                  <a:srgbClr val="C00000"/>
                                </a:solidFill>
                                <a:latin typeface="Cambria Math"/>
                              </a:rPr>
                              <m:t>𝒔𝒕𝒂𝒏𝒅𝒂𝒓𝒅</m:t>
                            </m:r>
                          </m:num>
                          <m:den>
                            <m:d>
                              <m:dPr>
                                <m:ctrlPr>
                                  <a:rPr lang="en-US" sz="2200" b="1" i="1" dirty="0">
                                    <a:solidFill>
                                      <a:srgbClr val="C00000"/>
                                    </a:solidFill>
                                    <a:latin typeface="Cambria Math" panose="02040503050406030204" pitchFamily="18" charset="0"/>
                                  </a:rPr>
                                </m:ctrlPr>
                              </m:dPr>
                              <m:e>
                                <m:f>
                                  <m:fPr>
                                    <m:type m:val="skw"/>
                                    <m:ctrlPr>
                                      <a:rPr lang="en-US" sz="2200" b="1" i="1" dirty="0">
                                        <a:solidFill>
                                          <a:srgbClr val="C00000"/>
                                        </a:solidFill>
                                        <a:latin typeface="Cambria Math" panose="02040503050406030204" pitchFamily="18" charset="0"/>
                                      </a:rPr>
                                    </m:ctrlPr>
                                  </m:fPr>
                                  <m:num>
                                    <m:sSub>
                                      <m:sSubPr>
                                        <m:ctrlPr>
                                          <a:rPr lang="en-US" sz="2200" b="1" i="1" dirty="0">
                                            <a:solidFill>
                                              <a:srgbClr val="C00000"/>
                                            </a:solidFill>
                                            <a:latin typeface="Cambria Math" panose="02040503050406030204" pitchFamily="18" charset="0"/>
                                          </a:rPr>
                                        </m:ctrlPr>
                                      </m:sSubPr>
                                      <m:e>
                                        <m:r>
                                          <a:rPr lang="en-US" sz="2200" b="1" i="1" dirty="0">
                                            <a:solidFill>
                                              <a:srgbClr val="C00000"/>
                                            </a:solidFill>
                                            <a:latin typeface="Cambria Math"/>
                                          </a:rPr>
                                          <m:t>𝟏𝟑</m:t>
                                        </m:r>
                                      </m:e>
                                      <m:sub>
                                        <m:r>
                                          <a:rPr lang="en-US" sz="2200" b="1" i="1" dirty="0">
                                            <a:solidFill>
                                              <a:srgbClr val="C00000"/>
                                            </a:solidFill>
                                            <a:latin typeface="Cambria Math"/>
                                          </a:rPr>
                                          <m:t>𝒄</m:t>
                                        </m:r>
                                      </m:sub>
                                    </m:sSub>
                                  </m:num>
                                  <m:den>
                                    <m:sSub>
                                      <m:sSubPr>
                                        <m:ctrlPr>
                                          <a:rPr lang="en-US" sz="2200" b="1" i="1" dirty="0">
                                            <a:solidFill>
                                              <a:srgbClr val="C00000"/>
                                            </a:solidFill>
                                            <a:latin typeface="Cambria Math" panose="02040503050406030204" pitchFamily="18" charset="0"/>
                                          </a:rPr>
                                        </m:ctrlPr>
                                      </m:sSubPr>
                                      <m:e>
                                        <m:r>
                                          <a:rPr lang="en-US" sz="2200" b="1" i="1" dirty="0">
                                            <a:solidFill>
                                              <a:srgbClr val="C00000"/>
                                            </a:solidFill>
                                            <a:latin typeface="Cambria Math"/>
                                          </a:rPr>
                                          <m:t>𝟏𝟐</m:t>
                                        </m:r>
                                      </m:e>
                                      <m:sub>
                                        <m:r>
                                          <a:rPr lang="en-US" sz="2200" b="1" i="1" dirty="0">
                                            <a:solidFill>
                                              <a:srgbClr val="C00000"/>
                                            </a:solidFill>
                                            <a:latin typeface="Cambria Math"/>
                                          </a:rPr>
                                          <m:t>𝒄</m:t>
                                        </m:r>
                                      </m:sub>
                                    </m:sSub>
                                  </m:den>
                                </m:f>
                              </m:e>
                            </m:d>
                            <m:r>
                              <a:rPr lang="en-US" sz="2200" b="1" i="1" dirty="0">
                                <a:solidFill>
                                  <a:srgbClr val="C00000"/>
                                </a:solidFill>
                                <a:latin typeface="Cambria Math"/>
                              </a:rPr>
                              <m:t>𝒔𝒕𝒂𝒏𝒅𝒂𝒓𝒅</m:t>
                            </m:r>
                          </m:den>
                        </m:f>
                      </m:e>
                    </m:d>
                    <m:r>
                      <a:rPr lang="en-US" sz="2200" b="1" i="1" dirty="0">
                        <a:solidFill>
                          <a:srgbClr val="C00000"/>
                        </a:solidFill>
                        <a:latin typeface="Cambria Math"/>
                      </a:rPr>
                      <m:t>∗</m:t>
                    </m:r>
                  </m:oMath>
                </a14:m>
                <a:r>
                  <a:rPr lang="en-US" sz="2200" b="1" dirty="0">
                    <a:solidFill>
                      <a:srgbClr val="C00000"/>
                    </a:solidFill>
                  </a:rPr>
                  <a:t>1000</a:t>
                </a:r>
                <a:endParaRPr lang="ar-IQ" sz="2200" b="1" dirty="0">
                  <a:solidFill>
                    <a:srgbClr val="C00000"/>
                  </a:solidFill>
                </a:endParaRPr>
              </a:p>
              <a:p>
                <a:pPr marL="0" indent="0">
                  <a:buNone/>
                </a:pPr>
                <a:endParaRPr lang="ar-IQ" dirty="0"/>
              </a:p>
              <a:p>
                <a:pPr marL="0" indent="0" algn="just">
                  <a:buNone/>
                </a:pPr>
                <a:r>
                  <a:rPr lang="ar-IQ" sz="2000" dirty="0" smtClean="0"/>
                  <a:t>     وتصاغ أيضاً بالشكل التالي:</a:t>
                </a:r>
              </a:p>
              <a:p>
                <a:pPr marL="0" indent="0" algn="just">
                  <a:buNone/>
                </a:pPr>
                <a:endParaRPr lang="ar-IQ" sz="2200" dirty="0" smtClean="0"/>
              </a:p>
              <a:p>
                <a:pPr marL="0" indent="0" algn="ctr">
                  <a:buNone/>
                </a:pPr>
                <a14:m>
                  <m:oMath xmlns:m="http://schemas.openxmlformats.org/officeDocument/2006/math">
                    <m:r>
                      <a:rPr lang="ar-IQ" sz="2200" b="1" i="1" smtClean="0">
                        <a:solidFill>
                          <a:srgbClr val="C00000"/>
                        </a:solidFill>
                        <a:latin typeface="Cambria Math"/>
                        <a:ea typeface="Cambria Math"/>
                      </a:rPr>
                      <m:t>𝜹</m:t>
                    </m:r>
                    <m:sSup>
                      <m:sSupPr>
                        <m:ctrlPr>
                          <a:rPr lang="ar-IQ" sz="2200" b="1" i="1">
                            <a:solidFill>
                              <a:srgbClr val="C00000"/>
                            </a:solidFill>
                            <a:latin typeface="Cambria Math" panose="02040503050406030204" pitchFamily="18" charset="0"/>
                            <a:ea typeface="Cambria Math"/>
                          </a:rPr>
                        </m:ctrlPr>
                      </m:sSupPr>
                      <m:e>
                        <m:r>
                          <a:rPr lang="en-US" sz="2200" b="1" i="1">
                            <a:solidFill>
                              <a:srgbClr val="C00000"/>
                            </a:solidFill>
                            <a:latin typeface="Cambria Math"/>
                            <a:ea typeface="Cambria Math"/>
                          </a:rPr>
                          <m:t>𝒄</m:t>
                        </m:r>
                      </m:e>
                      <m:sup>
                        <m:r>
                          <a:rPr lang="ar-IQ" sz="2200" b="1" i="1">
                            <a:solidFill>
                              <a:srgbClr val="C00000"/>
                            </a:solidFill>
                            <a:latin typeface="Cambria Math"/>
                            <a:ea typeface="Cambria Math"/>
                          </a:rPr>
                          <m:t>𝟏𝟑</m:t>
                        </m:r>
                      </m:sup>
                    </m:sSup>
                    <m:r>
                      <a:rPr lang="ar-IQ" sz="2200" b="1" i="1">
                        <a:solidFill>
                          <a:srgbClr val="C00000"/>
                        </a:solidFill>
                        <a:latin typeface="Cambria Math"/>
                        <a:ea typeface="Cambria Math"/>
                      </a:rPr>
                      <m:t>%</m:t>
                    </m:r>
                    <m:r>
                      <a:rPr lang="en-US" sz="2200" b="1" i="1" baseline="-25000">
                        <a:solidFill>
                          <a:srgbClr val="C00000"/>
                        </a:solidFill>
                        <a:latin typeface="Cambria Math"/>
                        <a:ea typeface="Cambria Math"/>
                      </a:rPr>
                      <m:t>𝒐</m:t>
                    </m:r>
                  </m:oMath>
                </a14:m>
                <a:r>
                  <a:rPr lang="en-US" sz="2200" b="1" dirty="0">
                    <a:solidFill>
                      <a:srgbClr val="C00000"/>
                    </a:solidFill>
                  </a:rPr>
                  <a:t> =</a:t>
                </a:r>
                <a14:m>
                  <m:oMath xmlns:m="http://schemas.openxmlformats.org/officeDocument/2006/math">
                    <m:r>
                      <a:rPr lang="en-US" sz="2200" b="1" i="1" dirty="0" smtClean="0">
                        <a:solidFill>
                          <a:srgbClr val="C00000"/>
                        </a:solidFill>
                        <a:latin typeface="Cambria Math"/>
                      </a:rPr>
                      <m:t>[</m:t>
                    </m:r>
                    <m:f>
                      <m:fPr>
                        <m:ctrlPr>
                          <a:rPr lang="en-US" sz="2200" b="1" i="1" dirty="0" smtClean="0">
                            <a:solidFill>
                              <a:srgbClr val="C00000"/>
                            </a:solidFill>
                            <a:latin typeface="Cambria Math" panose="02040503050406030204" pitchFamily="18" charset="0"/>
                          </a:rPr>
                        </m:ctrlPr>
                      </m:fPr>
                      <m:num>
                        <m:d>
                          <m:dPr>
                            <m:ctrlPr>
                              <a:rPr lang="en-US" sz="2200" b="1" i="1" dirty="0" smtClean="0">
                                <a:solidFill>
                                  <a:srgbClr val="C00000"/>
                                </a:solidFill>
                                <a:latin typeface="Cambria Math" panose="02040503050406030204" pitchFamily="18" charset="0"/>
                              </a:rPr>
                            </m:ctrlPr>
                          </m:dPr>
                          <m:e>
                            <m:f>
                              <m:fPr>
                                <m:type m:val="skw"/>
                                <m:ctrlPr>
                                  <a:rPr lang="en-US" sz="2200" b="1" i="1" dirty="0" smtClean="0">
                                    <a:solidFill>
                                      <a:srgbClr val="C00000"/>
                                    </a:solidFill>
                                    <a:latin typeface="Cambria Math" panose="02040503050406030204" pitchFamily="18" charset="0"/>
                                  </a:rPr>
                                </m:ctrlPr>
                              </m:fPr>
                              <m:num>
                                <m:sSub>
                                  <m:sSubPr>
                                    <m:ctrlPr>
                                      <a:rPr lang="en-US" sz="2200" b="1" i="1" dirty="0" smtClean="0">
                                        <a:solidFill>
                                          <a:srgbClr val="C00000"/>
                                        </a:solidFill>
                                        <a:latin typeface="Cambria Math" panose="02040503050406030204" pitchFamily="18" charset="0"/>
                                      </a:rPr>
                                    </m:ctrlPr>
                                  </m:sSubPr>
                                  <m:e>
                                    <m:r>
                                      <a:rPr lang="en-US" sz="2200" b="1" i="1" dirty="0" smtClean="0">
                                        <a:solidFill>
                                          <a:srgbClr val="C00000"/>
                                        </a:solidFill>
                                        <a:latin typeface="Cambria Math"/>
                                      </a:rPr>
                                      <m:t>𝟏𝟑</m:t>
                                    </m:r>
                                  </m:e>
                                  <m:sub>
                                    <m:r>
                                      <a:rPr lang="en-US" sz="2200" b="1" i="1" dirty="0" smtClean="0">
                                        <a:solidFill>
                                          <a:srgbClr val="C00000"/>
                                        </a:solidFill>
                                        <a:latin typeface="Cambria Math"/>
                                      </a:rPr>
                                      <m:t>𝑪</m:t>
                                    </m:r>
                                  </m:sub>
                                </m:sSub>
                              </m:num>
                              <m:den>
                                <m:sSub>
                                  <m:sSubPr>
                                    <m:ctrlPr>
                                      <a:rPr lang="en-US" sz="2200" b="1" i="1" dirty="0" smtClean="0">
                                        <a:solidFill>
                                          <a:srgbClr val="C00000"/>
                                        </a:solidFill>
                                        <a:latin typeface="Cambria Math" panose="02040503050406030204" pitchFamily="18" charset="0"/>
                                      </a:rPr>
                                    </m:ctrlPr>
                                  </m:sSubPr>
                                  <m:e>
                                    <m:r>
                                      <a:rPr lang="en-US" sz="2200" b="1" i="1" dirty="0" smtClean="0">
                                        <a:solidFill>
                                          <a:srgbClr val="C00000"/>
                                        </a:solidFill>
                                        <a:latin typeface="Cambria Math"/>
                                      </a:rPr>
                                      <m:t>𝟏𝟐</m:t>
                                    </m:r>
                                  </m:e>
                                  <m:sub>
                                    <m:r>
                                      <a:rPr lang="en-US" sz="2200" b="1" i="1" dirty="0" smtClean="0">
                                        <a:solidFill>
                                          <a:srgbClr val="C00000"/>
                                        </a:solidFill>
                                        <a:latin typeface="Cambria Math"/>
                                      </a:rPr>
                                      <m:t>𝑪</m:t>
                                    </m:r>
                                  </m:sub>
                                </m:sSub>
                              </m:den>
                            </m:f>
                          </m:e>
                        </m:d>
                        <m:r>
                          <a:rPr lang="en-US" sz="2200" b="1" i="1" dirty="0" smtClean="0">
                            <a:solidFill>
                              <a:srgbClr val="C00000"/>
                            </a:solidFill>
                            <a:latin typeface="Cambria Math"/>
                          </a:rPr>
                          <m:t>𝒔𝒂𝒎𝒑𝒍𝒆</m:t>
                        </m:r>
                      </m:num>
                      <m:den>
                        <m:d>
                          <m:dPr>
                            <m:ctrlPr>
                              <a:rPr lang="en-US" sz="2200" b="1" i="1" dirty="0" smtClean="0">
                                <a:solidFill>
                                  <a:srgbClr val="C00000"/>
                                </a:solidFill>
                                <a:latin typeface="Cambria Math" panose="02040503050406030204" pitchFamily="18" charset="0"/>
                              </a:rPr>
                            </m:ctrlPr>
                          </m:dPr>
                          <m:e>
                            <m:f>
                              <m:fPr>
                                <m:type m:val="skw"/>
                                <m:ctrlPr>
                                  <a:rPr lang="en-US" sz="2200" b="1" i="1" dirty="0" smtClean="0">
                                    <a:solidFill>
                                      <a:srgbClr val="C00000"/>
                                    </a:solidFill>
                                    <a:latin typeface="Cambria Math" panose="02040503050406030204" pitchFamily="18" charset="0"/>
                                  </a:rPr>
                                </m:ctrlPr>
                              </m:fPr>
                              <m:num>
                                <m:sSub>
                                  <m:sSubPr>
                                    <m:ctrlPr>
                                      <a:rPr lang="en-US" sz="2200" b="1" i="1" dirty="0" smtClean="0">
                                        <a:solidFill>
                                          <a:srgbClr val="C00000"/>
                                        </a:solidFill>
                                        <a:latin typeface="Cambria Math" panose="02040503050406030204" pitchFamily="18" charset="0"/>
                                      </a:rPr>
                                    </m:ctrlPr>
                                  </m:sSubPr>
                                  <m:e>
                                    <m:r>
                                      <a:rPr lang="en-US" sz="2200" b="1" i="1" dirty="0" smtClean="0">
                                        <a:solidFill>
                                          <a:srgbClr val="C00000"/>
                                        </a:solidFill>
                                        <a:latin typeface="Cambria Math"/>
                                      </a:rPr>
                                      <m:t>𝟏𝟑</m:t>
                                    </m:r>
                                  </m:e>
                                  <m:sub>
                                    <m:r>
                                      <a:rPr lang="en-US" sz="2200" b="1" i="1" dirty="0" smtClean="0">
                                        <a:solidFill>
                                          <a:srgbClr val="C00000"/>
                                        </a:solidFill>
                                        <a:latin typeface="Cambria Math"/>
                                      </a:rPr>
                                      <m:t>𝑪</m:t>
                                    </m:r>
                                  </m:sub>
                                </m:sSub>
                              </m:num>
                              <m:den>
                                <m:sSub>
                                  <m:sSubPr>
                                    <m:ctrlPr>
                                      <a:rPr lang="en-US" sz="2200" b="1" i="1" dirty="0" smtClean="0">
                                        <a:solidFill>
                                          <a:srgbClr val="C00000"/>
                                        </a:solidFill>
                                        <a:latin typeface="Cambria Math" panose="02040503050406030204" pitchFamily="18" charset="0"/>
                                      </a:rPr>
                                    </m:ctrlPr>
                                  </m:sSubPr>
                                  <m:e>
                                    <m:r>
                                      <a:rPr lang="en-US" sz="2200" b="1" i="1" dirty="0" smtClean="0">
                                        <a:solidFill>
                                          <a:srgbClr val="C00000"/>
                                        </a:solidFill>
                                        <a:latin typeface="Cambria Math"/>
                                      </a:rPr>
                                      <m:t>𝟏𝟐</m:t>
                                    </m:r>
                                  </m:e>
                                  <m:sub>
                                    <m:r>
                                      <a:rPr lang="en-US" sz="2200" b="1" i="1" dirty="0" smtClean="0">
                                        <a:solidFill>
                                          <a:srgbClr val="C00000"/>
                                        </a:solidFill>
                                        <a:latin typeface="Cambria Math"/>
                                      </a:rPr>
                                      <m:t>𝑪</m:t>
                                    </m:r>
                                  </m:sub>
                                </m:sSub>
                              </m:den>
                            </m:f>
                          </m:e>
                        </m:d>
                        <m:r>
                          <a:rPr lang="en-US" sz="2200" b="1" i="1" dirty="0" smtClean="0">
                            <a:solidFill>
                              <a:srgbClr val="C00000"/>
                            </a:solidFill>
                            <a:latin typeface="Cambria Math"/>
                          </a:rPr>
                          <m:t>𝒔𝒕𝒂𝒏𝒅𝒔𝒓𝒅</m:t>
                        </m:r>
                      </m:den>
                    </m:f>
                    <m:r>
                      <a:rPr lang="en-US" sz="2200" b="1" i="1" dirty="0" smtClean="0">
                        <a:solidFill>
                          <a:srgbClr val="C00000"/>
                        </a:solidFill>
                        <a:latin typeface="Cambria Math"/>
                      </a:rPr>
                      <m:t>−</m:t>
                    </m:r>
                    <m:r>
                      <a:rPr lang="en-US" sz="2200" b="1" i="1" dirty="0" smtClean="0">
                        <a:solidFill>
                          <a:srgbClr val="C00000"/>
                        </a:solidFill>
                        <a:latin typeface="Cambria Math"/>
                      </a:rPr>
                      <m:t>𝟏</m:t>
                    </m:r>
                    <m:r>
                      <a:rPr lang="en-US" sz="2200" b="1" i="1" dirty="0">
                        <a:solidFill>
                          <a:srgbClr val="C00000"/>
                        </a:solidFill>
                        <a:latin typeface="Cambria Math"/>
                      </a:rPr>
                      <m:t>]∗</m:t>
                    </m:r>
                  </m:oMath>
                </a14:m>
                <a:r>
                  <a:rPr lang="en-US" sz="2200" b="1" dirty="0" smtClean="0">
                    <a:solidFill>
                      <a:srgbClr val="C00000"/>
                    </a:solidFill>
                  </a:rPr>
                  <a:t>1000</a:t>
                </a:r>
                <a:endParaRPr lang="ar-IQ" sz="2200" b="1" dirty="0" smtClean="0">
                  <a:solidFill>
                    <a:srgbClr val="C00000"/>
                  </a:solidFill>
                </a:endParaRPr>
              </a:p>
              <a:p>
                <a:pPr marL="0" indent="0" algn="ctr">
                  <a:buNone/>
                </a:pPr>
                <a:endParaRPr lang="ar-IQ" sz="2800" b="1" dirty="0">
                  <a:solidFill>
                    <a:srgbClr val="C00000"/>
                  </a:solidFill>
                </a:endParaRPr>
              </a:p>
              <a:p>
                <a:pPr marL="0" indent="0" algn="just">
                  <a:buNone/>
                </a:pPr>
                <a:r>
                  <a:rPr lang="ar-IQ" sz="2000" dirty="0" smtClean="0"/>
                  <a:t>     والعينة القياسية(</a:t>
                </a:r>
                <a:r>
                  <a:rPr lang="en-US" sz="2000" dirty="0" smtClean="0"/>
                  <a:t>Standard sample</a:t>
                </a:r>
                <a:r>
                  <a:rPr lang="ar-IQ" sz="2000" dirty="0" smtClean="0"/>
                  <a:t>) المستخدمة مأخوذة من صخور(</a:t>
                </a:r>
                <a:r>
                  <a:rPr lang="en-US" sz="2000" dirty="0" smtClean="0"/>
                  <a:t>Belemnite</a:t>
                </a:r>
                <a:r>
                  <a:rPr lang="ar-IQ" sz="2000" dirty="0" smtClean="0"/>
                  <a:t>) التابعة لتكوني(</a:t>
                </a:r>
                <a:r>
                  <a:rPr lang="en-US" sz="2000" dirty="0" smtClean="0"/>
                  <a:t>Peeedee</a:t>
                </a:r>
                <a:r>
                  <a:rPr lang="ar-IQ" sz="2000" dirty="0" smtClean="0"/>
                  <a:t>) في ولاية جنوب كارولينا الامريكية، ويرمز إلى هذه العينة بالحروف(</a:t>
                </a:r>
                <a:r>
                  <a:rPr lang="en-US" sz="2000" dirty="0" smtClean="0"/>
                  <a:t>PDB</a:t>
                </a:r>
                <a:r>
                  <a:rPr lang="ar-IQ" sz="2000" dirty="0" smtClean="0"/>
                  <a:t>) </a:t>
                </a:r>
                <a:r>
                  <a:rPr lang="ar-IQ" sz="2000" b="1" dirty="0" smtClean="0"/>
                  <a:t>فإذا كانت قيمة(</a:t>
                </a:r>
                <a:r>
                  <a:rPr lang="en-US" sz="2000" b="1" dirty="0" smtClean="0"/>
                  <a:t>δ</a:t>
                </a:r>
                <a:r>
                  <a:rPr lang="en-US" sz="2000" b="1" baseline="30000" dirty="0" smtClean="0"/>
                  <a:t>13</a:t>
                </a:r>
                <a:r>
                  <a:rPr lang="en-US" sz="2000" b="1" dirty="0" smtClean="0"/>
                  <a:t>C</a:t>
                </a:r>
                <a:r>
                  <a:rPr lang="ar-IQ" sz="2000" b="1" dirty="0" smtClean="0"/>
                  <a:t>) أكبر من صفر تكون العينة المقاسة غنية بالنظير(</a:t>
                </a:r>
                <a:r>
                  <a:rPr lang="en-US" sz="2000" b="1" baseline="30000" dirty="0" smtClean="0"/>
                  <a:t>13</a:t>
                </a:r>
                <a:r>
                  <a:rPr lang="en-US" sz="2000" b="1" dirty="0" smtClean="0"/>
                  <a:t>C</a:t>
                </a:r>
                <a:r>
                  <a:rPr lang="ar-IQ" sz="2000" b="1" dirty="0" smtClean="0"/>
                  <a:t>)، وتكون فقيرة به عندما تكون القيمة أصغر من صفر، ويبين الجدول التالي قيمة(</a:t>
                </a:r>
                <a:r>
                  <a:rPr lang="el-GR" sz="2000" b="1" dirty="0" smtClean="0"/>
                  <a:t>δ</a:t>
                </a:r>
                <a:r>
                  <a:rPr lang="el-GR" sz="2000" b="1" baseline="30000" dirty="0" smtClean="0"/>
                  <a:t>13</a:t>
                </a:r>
                <a:r>
                  <a:rPr lang="en-US" sz="2000" b="1" dirty="0" smtClean="0"/>
                  <a:t>C%</a:t>
                </a:r>
                <a:r>
                  <a:rPr lang="en-US" sz="2000" b="1" baseline="-25000" dirty="0" smtClean="0"/>
                  <a:t>o</a:t>
                </a:r>
                <a:r>
                  <a:rPr lang="ar-IQ" sz="2000" b="1" dirty="0" smtClean="0"/>
                  <a:t>) للعينة القياسية(</a:t>
                </a:r>
                <a:r>
                  <a:rPr lang="en-US" sz="2000" b="1" dirty="0" smtClean="0"/>
                  <a:t>PDB</a:t>
                </a:r>
                <a:r>
                  <a:rPr lang="ar-IQ" sz="2000" b="1" dirty="0" smtClean="0"/>
                  <a:t>) وبعض عينات صخور ومواد أخرى طبيعية.</a:t>
                </a:r>
              </a:p>
            </p:txBody>
          </p:sp>
        </mc:Choice>
        <mc:Fallback xmlns="">
          <p:sp>
            <p:nvSpPr>
              <p:cNvPr id="3" name="عنصر نائب للمحتوى 2"/>
              <p:cNvSpPr>
                <a:spLocks noGrp="1" noRot="1" noChangeAspect="1" noMove="1" noResize="1" noEditPoints="1" noAdjustHandles="1" noChangeArrowheads="1" noChangeShapeType="1" noTextEdit="1"/>
              </p:cNvSpPr>
              <p:nvPr>
                <p:ph idx="1"/>
              </p:nvPr>
            </p:nvSpPr>
            <p:spPr>
              <a:xfrm>
                <a:off x="395536" y="548680"/>
                <a:ext cx="8435280" cy="5937523"/>
              </a:xfrm>
              <a:blipFill rotWithShape="1">
                <a:blip r:embed="rId2" cstate="print"/>
                <a:stretch>
                  <a:fillRect l="-1590" r="-723"/>
                </a:stretch>
              </a:blipFill>
            </p:spPr>
            <p:txBody>
              <a:bodyPr/>
              <a:lstStyle/>
              <a:p>
                <a:r>
                  <a:rPr lang="ar-IQ">
                    <a:noFill/>
                  </a:rPr>
                  <a:t> </a:t>
                </a:r>
              </a:p>
            </p:txBody>
          </p:sp>
        </mc:Fallback>
      </mc:AlternateContent>
    </p:spTree>
    <p:extLst>
      <p:ext uri="{BB962C8B-B14F-4D97-AF65-F5344CB8AC3E}">
        <p14:creationId xmlns:p14="http://schemas.microsoft.com/office/powerpoint/2010/main" val="26151890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2400" b="1" dirty="0" smtClean="0">
                <a:solidFill>
                  <a:srgbClr val="C00000"/>
                </a:solidFill>
              </a:rPr>
              <a:t>جدول يبين نسبة نظائر لبعض الصخور والمواد الطبيعية</a:t>
            </a:r>
            <a:br>
              <a:rPr lang="ar-IQ" sz="2400" b="1" dirty="0" smtClean="0">
                <a:solidFill>
                  <a:srgbClr val="C00000"/>
                </a:solidFill>
              </a:rPr>
            </a:br>
            <a:r>
              <a:rPr lang="ar-IQ" sz="2400" b="1" dirty="0" smtClean="0">
                <a:solidFill>
                  <a:srgbClr val="C00000"/>
                </a:solidFill>
              </a:rPr>
              <a:t>(عن </a:t>
            </a:r>
            <a:r>
              <a:rPr lang="en-US" sz="2400" b="1" dirty="0" smtClean="0">
                <a:solidFill>
                  <a:srgbClr val="C00000"/>
                </a:solidFill>
              </a:rPr>
              <a:t>Hunt, 1979</a:t>
            </a:r>
            <a:r>
              <a:rPr lang="ar-IQ" sz="2400" b="1" dirty="0" smtClean="0">
                <a:solidFill>
                  <a:srgbClr val="C00000"/>
                </a:solidFill>
              </a:rPr>
              <a:t>)</a:t>
            </a:r>
            <a:endParaRPr lang="ar-IQ" sz="2400" b="1" dirty="0">
              <a:solidFill>
                <a:srgbClr val="C00000"/>
              </a:solidFill>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373273646"/>
              </p:ext>
            </p:extLst>
          </p:nvPr>
        </p:nvGraphicFramePr>
        <p:xfrm>
          <a:off x="457200" y="1600200"/>
          <a:ext cx="8229600" cy="4389120"/>
        </p:xfrm>
        <a:graphic>
          <a:graphicData uri="http://schemas.openxmlformats.org/drawingml/2006/table">
            <a:tbl>
              <a:tblPr rtl="1"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rtl="1"/>
                      <a:r>
                        <a:rPr lang="ar-IQ" sz="2200" dirty="0" smtClean="0"/>
                        <a:t>إسم</a:t>
                      </a:r>
                      <a:r>
                        <a:rPr lang="ar-IQ" sz="2200" baseline="0" dirty="0" smtClean="0"/>
                        <a:t> الصخر أو المادة</a:t>
                      </a:r>
                      <a:endParaRPr lang="ar-IQ" sz="2200"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IQ" sz="2200" b="1" kern="1200" baseline="0" smtClean="0">
                          <a:solidFill>
                            <a:schemeClr val="lt1"/>
                          </a:solidFill>
                          <a:latin typeface="+mn-lt"/>
                          <a:ea typeface="+mn-ea"/>
                          <a:cs typeface="+mn-cs"/>
                        </a:rPr>
                        <a:t>قيمة </a:t>
                      </a:r>
                      <a:r>
                        <a:rPr kumimoji="0" lang="el-GR" sz="2200" b="1" i="0" u="none" strike="noStrike" kern="1200" cap="none" spc="0" normalizeH="0" baseline="0" noProof="0" smtClean="0">
                          <a:ln>
                            <a:noFill/>
                          </a:ln>
                          <a:solidFill>
                            <a:prstClr val="white"/>
                          </a:solidFill>
                          <a:effectLst/>
                          <a:uLnTx/>
                          <a:uFillTx/>
                          <a:latin typeface="+mn-lt"/>
                          <a:ea typeface="+mn-ea"/>
                          <a:cs typeface="+mn-cs"/>
                        </a:rPr>
                        <a:t>δ</a:t>
                      </a:r>
                      <a:r>
                        <a:rPr kumimoji="0" lang="en-US" sz="2200" b="1" i="0" u="none" strike="noStrike" kern="1200" cap="none" spc="0" normalizeH="0" baseline="30000" noProof="0" smtClean="0">
                          <a:ln>
                            <a:noFill/>
                          </a:ln>
                          <a:solidFill>
                            <a:prstClr val="white"/>
                          </a:solidFill>
                          <a:effectLst/>
                          <a:uLnTx/>
                          <a:uFillTx/>
                          <a:latin typeface="+mn-lt"/>
                          <a:ea typeface="+mn-ea"/>
                          <a:cs typeface="+mn-cs"/>
                        </a:rPr>
                        <a:t>13</a:t>
                      </a:r>
                      <a:r>
                        <a:rPr kumimoji="0" lang="en-US" sz="2200" b="1" i="0" u="none" strike="noStrike" kern="1200" cap="none" spc="0" normalizeH="0" baseline="0" noProof="0" smtClean="0">
                          <a:ln>
                            <a:noFill/>
                          </a:ln>
                          <a:solidFill>
                            <a:prstClr val="white"/>
                          </a:solidFill>
                          <a:effectLst/>
                          <a:uLnTx/>
                          <a:uFillTx/>
                          <a:latin typeface="+mn-lt"/>
                          <a:ea typeface="+mn-ea"/>
                          <a:cs typeface="+mn-cs"/>
                        </a:rPr>
                        <a:t>C%</a:t>
                      </a:r>
                      <a:r>
                        <a:rPr kumimoji="0" lang="en-US" sz="2200" b="1" i="0" u="none" strike="noStrike" kern="1200" cap="none" spc="0" normalizeH="0" baseline="-25000" noProof="0" smtClean="0">
                          <a:ln>
                            <a:noFill/>
                          </a:ln>
                          <a:solidFill>
                            <a:prstClr val="white"/>
                          </a:solidFill>
                          <a:effectLst/>
                          <a:uLnTx/>
                          <a:uFillTx/>
                          <a:latin typeface="+mn-lt"/>
                          <a:ea typeface="+mn-ea"/>
                          <a:cs typeface="+mn-cs"/>
                        </a:rPr>
                        <a:t>o  </a:t>
                      </a:r>
                      <a:endParaRPr kumimoji="0" lang="ar-IQ" sz="2200" b="1" i="0" u="none" strike="noStrike" kern="1200" cap="none" spc="0" normalizeH="0" baseline="-25000" noProof="0" smtClean="0">
                        <a:ln>
                          <a:noFill/>
                        </a:ln>
                        <a:solidFill>
                          <a:prstClr val="white"/>
                        </a:solidFill>
                        <a:effectLst/>
                        <a:uLnTx/>
                        <a:uFillTx/>
                        <a:latin typeface="+mn-lt"/>
                        <a:ea typeface="+mn-ea"/>
                        <a:cs typeface="+mn-cs"/>
                      </a:endParaRPr>
                    </a:p>
                  </a:txBody>
                  <a:tcPr/>
                </a:tc>
                <a:extLst>
                  <a:ext uri="{0D108BD9-81ED-4DB2-BD59-A6C34878D82A}">
                    <a16:rowId xmlns:a16="http://schemas.microsoft.com/office/drawing/2014/main" val="10000"/>
                  </a:ext>
                </a:extLst>
              </a:tr>
              <a:tr h="370840">
                <a:tc>
                  <a:txBody>
                    <a:bodyPr/>
                    <a:lstStyle/>
                    <a:p>
                      <a:pPr algn="ctr" rtl="1"/>
                      <a:r>
                        <a:rPr lang="ar-IQ" sz="2000" b="1" dirty="0" smtClean="0"/>
                        <a:t>العينة</a:t>
                      </a:r>
                      <a:r>
                        <a:rPr lang="ar-IQ" sz="2000" b="1" baseline="0" dirty="0" smtClean="0"/>
                        <a:t> القياسية(</a:t>
                      </a:r>
                      <a:r>
                        <a:rPr lang="en-US" sz="2000" b="1" baseline="0" dirty="0" smtClean="0"/>
                        <a:t>PDB</a:t>
                      </a:r>
                      <a:r>
                        <a:rPr lang="ar-IQ" sz="2000" b="1" baseline="0" dirty="0" smtClean="0"/>
                        <a:t>)</a:t>
                      </a:r>
                      <a:endParaRPr lang="ar-IQ" sz="2000" b="1" dirty="0"/>
                    </a:p>
                  </a:txBody>
                  <a:tcPr/>
                </a:tc>
                <a:tc>
                  <a:txBody>
                    <a:bodyPr/>
                    <a:lstStyle/>
                    <a:p>
                      <a:pPr algn="ctr" rtl="1"/>
                      <a:r>
                        <a:rPr lang="ar-IQ" sz="2000" b="1" smtClean="0"/>
                        <a:t>صفر</a:t>
                      </a:r>
                      <a:endParaRPr lang="ar-IQ" sz="2000" b="1"/>
                    </a:p>
                  </a:txBody>
                  <a:tcPr/>
                </a:tc>
                <a:extLst>
                  <a:ext uri="{0D108BD9-81ED-4DB2-BD59-A6C34878D82A}">
                    <a16:rowId xmlns:a16="http://schemas.microsoft.com/office/drawing/2014/main" val="10001"/>
                  </a:ext>
                </a:extLst>
              </a:tr>
              <a:tr h="370840">
                <a:tc>
                  <a:txBody>
                    <a:bodyPr/>
                    <a:lstStyle/>
                    <a:p>
                      <a:pPr algn="ctr" rtl="1"/>
                      <a:r>
                        <a:rPr lang="ar-IQ" sz="2000" b="1" dirty="0" smtClean="0"/>
                        <a:t>حجر جيري مثالي</a:t>
                      </a:r>
                      <a:endParaRPr lang="ar-IQ" sz="2000" b="1" dirty="0"/>
                    </a:p>
                  </a:txBody>
                  <a:tcPr/>
                </a:tc>
                <a:tc>
                  <a:txBody>
                    <a:bodyPr/>
                    <a:lstStyle/>
                    <a:p>
                      <a:pPr algn="ctr" rtl="1"/>
                      <a:r>
                        <a:rPr lang="en-US" sz="2000" b="1" dirty="0" smtClean="0"/>
                        <a:t>5+</a:t>
                      </a:r>
                      <a:endParaRPr lang="ar-IQ" sz="2000" b="1" dirty="0"/>
                    </a:p>
                  </a:txBody>
                  <a:tcPr/>
                </a:tc>
                <a:extLst>
                  <a:ext uri="{0D108BD9-81ED-4DB2-BD59-A6C34878D82A}">
                    <a16:rowId xmlns:a16="http://schemas.microsoft.com/office/drawing/2014/main" val="10002"/>
                  </a:ext>
                </a:extLst>
              </a:tr>
              <a:tr h="370840">
                <a:tc>
                  <a:txBody>
                    <a:bodyPr/>
                    <a:lstStyle/>
                    <a:p>
                      <a:pPr algn="ctr" rtl="1"/>
                      <a:r>
                        <a:rPr lang="ar-IQ" sz="2000" b="1" dirty="0" smtClean="0"/>
                        <a:t>نباتات بحرية</a:t>
                      </a:r>
                      <a:endParaRPr lang="ar-IQ" sz="2000" b="1" dirty="0"/>
                    </a:p>
                  </a:txBody>
                  <a:tcPr/>
                </a:tc>
                <a:tc>
                  <a:txBody>
                    <a:bodyPr/>
                    <a:lstStyle/>
                    <a:p>
                      <a:pPr algn="ctr" rtl="1"/>
                      <a:r>
                        <a:rPr lang="ar-IQ" sz="2000" b="1" dirty="0" smtClean="0"/>
                        <a:t>من</a:t>
                      </a:r>
                      <a:r>
                        <a:rPr lang="ar-IQ" sz="2000" b="1" baseline="0" dirty="0" smtClean="0"/>
                        <a:t> </a:t>
                      </a:r>
                      <a:r>
                        <a:rPr lang="en-US" sz="2000" b="1" baseline="0" dirty="0" smtClean="0"/>
                        <a:t>10-</a:t>
                      </a:r>
                      <a:r>
                        <a:rPr lang="ar-IQ" sz="2000" b="1" baseline="0" dirty="0" smtClean="0"/>
                        <a:t> إلى </a:t>
                      </a:r>
                      <a:r>
                        <a:rPr lang="en-US" sz="2000" b="1" baseline="0" dirty="0" smtClean="0"/>
                        <a:t>18-</a:t>
                      </a:r>
                      <a:endParaRPr lang="ar-IQ" sz="2000" b="1" dirty="0"/>
                    </a:p>
                  </a:txBody>
                  <a:tcPr/>
                </a:tc>
                <a:extLst>
                  <a:ext uri="{0D108BD9-81ED-4DB2-BD59-A6C34878D82A}">
                    <a16:rowId xmlns:a16="http://schemas.microsoft.com/office/drawing/2014/main" val="10003"/>
                  </a:ext>
                </a:extLst>
              </a:tr>
              <a:tr h="370840">
                <a:tc>
                  <a:txBody>
                    <a:bodyPr/>
                    <a:lstStyle/>
                    <a:p>
                      <a:pPr algn="ctr" rtl="1"/>
                      <a:r>
                        <a:rPr lang="ar-IQ" sz="2000" b="1" dirty="0" smtClean="0"/>
                        <a:t>نباتات</a:t>
                      </a:r>
                      <a:r>
                        <a:rPr lang="ar-IQ" sz="2000" b="1" baseline="0" dirty="0" smtClean="0"/>
                        <a:t> المياه العذبة</a:t>
                      </a:r>
                      <a:endParaRPr lang="ar-IQ" sz="2000" b="1" dirty="0"/>
                    </a:p>
                  </a:txBody>
                  <a:tcPr/>
                </a:tc>
                <a:tc>
                  <a:txBody>
                    <a:bodyPr/>
                    <a:lstStyle/>
                    <a:p>
                      <a:pPr algn="ctr" rtl="1"/>
                      <a:r>
                        <a:rPr lang="en-US" sz="2000" b="1" dirty="0" smtClean="0"/>
                        <a:t>22-</a:t>
                      </a:r>
                      <a:endParaRPr lang="ar-IQ" sz="2000" b="1" dirty="0"/>
                    </a:p>
                  </a:txBody>
                  <a:tcPr/>
                </a:tc>
                <a:extLst>
                  <a:ext uri="{0D108BD9-81ED-4DB2-BD59-A6C34878D82A}">
                    <a16:rowId xmlns:a16="http://schemas.microsoft.com/office/drawing/2014/main" val="10004"/>
                  </a:ext>
                </a:extLst>
              </a:tr>
              <a:tr h="370840">
                <a:tc>
                  <a:txBody>
                    <a:bodyPr/>
                    <a:lstStyle/>
                    <a:p>
                      <a:pPr algn="ctr" rtl="1"/>
                      <a:r>
                        <a:rPr lang="ar-IQ" sz="2000" b="1" dirty="0" smtClean="0"/>
                        <a:t>نباتات أرضية (قارية)</a:t>
                      </a:r>
                      <a:endParaRPr lang="ar-IQ" sz="2000" b="1" dirty="0"/>
                    </a:p>
                  </a:txBody>
                  <a:tcPr/>
                </a:tc>
                <a:tc>
                  <a:txBody>
                    <a:bodyPr/>
                    <a:lstStyle/>
                    <a:p>
                      <a:pPr algn="ctr" rtl="1"/>
                      <a:r>
                        <a:rPr lang="ar-IQ" sz="2000" b="1" dirty="0" smtClean="0"/>
                        <a:t>من</a:t>
                      </a:r>
                      <a:r>
                        <a:rPr lang="ar-IQ" sz="2000" b="1" baseline="0" dirty="0" smtClean="0"/>
                        <a:t> </a:t>
                      </a:r>
                      <a:r>
                        <a:rPr lang="en-US" sz="2000" b="1" baseline="0" dirty="0" smtClean="0"/>
                        <a:t> 22-</a:t>
                      </a:r>
                      <a:r>
                        <a:rPr lang="ar-IQ" sz="2000" b="1" baseline="0" dirty="0" smtClean="0"/>
                        <a:t>إلى </a:t>
                      </a:r>
                      <a:r>
                        <a:rPr lang="en-US" sz="2000" b="1" baseline="0" dirty="0" smtClean="0"/>
                        <a:t>26-</a:t>
                      </a:r>
                      <a:endParaRPr lang="ar-IQ" sz="2000" b="1" dirty="0"/>
                    </a:p>
                  </a:txBody>
                  <a:tcPr/>
                </a:tc>
                <a:extLst>
                  <a:ext uri="{0D108BD9-81ED-4DB2-BD59-A6C34878D82A}">
                    <a16:rowId xmlns:a16="http://schemas.microsoft.com/office/drawing/2014/main" val="10005"/>
                  </a:ext>
                </a:extLst>
              </a:tr>
              <a:tr h="370840">
                <a:tc>
                  <a:txBody>
                    <a:bodyPr/>
                    <a:lstStyle/>
                    <a:p>
                      <a:pPr algn="ctr" rtl="1"/>
                      <a:r>
                        <a:rPr lang="ar-IQ" sz="2000" b="1" dirty="0" smtClean="0"/>
                        <a:t>زيوت البترول </a:t>
                      </a:r>
                      <a:endParaRPr lang="ar-IQ" sz="2000" b="1" dirty="0"/>
                    </a:p>
                  </a:txBody>
                  <a:tcPr/>
                </a:tc>
                <a:tc>
                  <a:txBody>
                    <a:bodyPr/>
                    <a:lstStyle/>
                    <a:p>
                      <a:pPr algn="ctr" rtl="1"/>
                      <a:r>
                        <a:rPr lang="ar-IQ" sz="2000" b="1" dirty="0" smtClean="0"/>
                        <a:t>من</a:t>
                      </a:r>
                      <a:r>
                        <a:rPr lang="ar-IQ" sz="2000" b="1" baseline="0" dirty="0" smtClean="0"/>
                        <a:t> </a:t>
                      </a:r>
                      <a:r>
                        <a:rPr lang="en-US" sz="2000" b="1" baseline="0" dirty="0" smtClean="0"/>
                        <a:t>20-</a:t>
                      </a:r>
                      <a:r>
                        <a:rPr lang="ar-IQ" sz="2000" b="1" baseline="0" dirty="0" smtClean="0"/>
                        <a:t> إلى </a:t>
                      </a:r>
                      <a:r>
                        <a:rPr lang="en-US" sz="2000" b="1" baseline="0" dirty="0" smtClean="0"/>
                        <a:t>32-</a:t>
                      </a:r>
                      <a:endParaRPr lang="ar-IQ" sz="2000" b="1" dirty="0"/>
                    </a:p>
                  </a:txBody>
                  <a:tcPr/>
                </a:tc>
                <a:extLst>
                  <a:ext uri="{0D108BD9-81ED-4DB2-BD59-A6C34878D82A}">
                    <a16:rowId xmlns:a16="http://schemas.microsoft.com/office/drawing/2014/main" val="10006"/>
                  </a:ext>
                </a:extLst>
              </a:tr>
              <a:tr h="370840">
                <a:tc>
                  <a:txBody>
                    <a:bodyPr/>
                    <a:lstStyle/>
                    <a:p>
                      <a:pPr algn="ctr" rtl="1"/>
                      <a:r>
                        <a:rPr lang="ar-IQ" sz="2000" b="1" dirty="0" smtClean="0"/>
                        <a:t>غاز طبيعي حيوي</a:t>
                      </a:r>
                      <a:endParaRPr lang="ar-IQ" sz="2000" b="1" dirty="0"/>
                    </a:p>
                  </a:txBody>
                  <a:tcPr/>
                </a:tc>
                <a:tc>
                  <a:txBody>
                    <a:bodyPr/>
                    <a:lstStyle/>
                    <a:p>
                      <a:pPr algn="ctr" rtl="1"/>
                      <a:r>
                        <a:rPr lang="ar-IQ" sz="2000" b="1" dirty="0" smtClean="0"/>
                        <a:t>من</a:t>
                      </a:r>
                      <a:r>
                        <a:rPr lang="ar-IQ" sz="2000" b="1" baseline="0" dirty="0" smtClean="0"/>
                        <a:t> </a:t>
                      </a:r>
                      <a:r>
                        <a:rPr lang="en-US" sz="2000" b="1" baseline="0" dirty="0" smtClean="0"/>
                        <a:t>55-</a:t>
                      </a:r>
                      <a:r>
                        <a:rPr lang="ar-IQ" sz="2000" b="1" baseline="0" dirty="0" smtClean="0"/>
                        <a:t> إلى </a:t>
                      </a:r>
                      <a:r>
                        <a:rPr lang="en-US" sz="2000" b="1" baseline="0" dirty="0" smtClean="0"/>
                        <a:t>85-</a:t>
                      </a:r>
                      <a:endParaRPr lang="ar-IQ" sz="2000" b="1" dirty="0"/>
                    </a:p>
                  </a:txBody>
                  <a:tcPr/>
                </a:tc>
                <a:extLst>
                  <a:ext uri="{0D108BD9-81ED-4DB2-BD59-A6C34878D82A}">
                    <a16:rowId xmlns:a16="http://schemas.microsoft.com/office/drawing/2014/main" val="10007"/>
                  </a:ext>
                </a:extLst>
              </a:tr>
              <a:tr h="370840">
                <a:tc>
                  <a:txBody>
                    <a:bodyPr/>
                    <a:lstStyle/>
                    <a:p>
                      <a:pPr algn="ctr" rtl="1"/>
                      <a:r>
                        <a:rPr lang="ar-IQ" sz="2000" b="1" dirty="0" smtClean="0"/>
                        <a:t>غاز طبيعي ناتج عن</a:t>
                      </a:r>
                      <a:r>
                        <a:rPr lang="ar-IQ" sz="2000" b="1" baseline="0" dirty="0" smtClean="0"/>
                        <a:t> التحلل الحراري</a:t>
                      </a:r>
                      <a:endParaRPr lang="ar-IQ" sz="2000" b="1" dirty="0"/>
                    </a:p>
                  </a:txBody>
                  <a:tcPr/>
                </a:tc>
                <a:tc>
                  <a:txBody>
                    <a:bodyPr/>
                    <a:lstStyle/>
                    <a:p>
                      <a:pPr algn="ctr" rtl="1"/>
                      <a:r>
                        <a:rPr lang="ar-IQ" sz="2000" b="1" dirty="0" smtClean="0"/>
                        <a:t>من</a:t>
                      </a:r>
                      <a:r>
                        <a:rPr lang="ar-IQ" sz="2000" b="1" baseline="0" dirty="0" smtClean="0"/>
                        <a:t> </a:t>
                      </a:r>
                      <a:r>
                        <a:rPr lang="en-US" sz="2000" b="1" baseline="0" dirty="0" smtClean="0"/>
                        <a:t>25-</a:t>
                      </a:r>
                      <a:r>
                        <a:rPr lang="ar-IQ" sz="2000" b="1" baseline="0" dirty="0" smtClean="0"/>
                        <a:t> إلى </a:t>
                      </a:r>
                      <a:r>
                        <a:rPr lang="en-US" sz="2000" b="1" baseline="0" dirty="0" smtClean="0"/>
                        <a:t>60-</a:t>
                      </a:r>
                      <a:endParaRPr lang="ar-IQ" sz="2000" b="1" dirty="0"/>
                    </a:p>
                  </a:txBody>
                  <a:tcPr/>
                </a:tc>
                <a:extLst>
                  <a:ext uri="{0D108BD9-81ED-4DB2-BD59-A6C34878D82A}">
                    <a16:rowId xmlns:a16="http://schemas.microsoft.com/office/drawing/2014/main" val="10008"/>
                  </a:ext>
                </a:extLst>
              </a:tr>
              <a:tr h="370840">
                <a:tc>
                  <a:txBody>
                    <a:bodyPr/>
                    <a:lstStyle/>
                    <a:p>
                      <a:pPr algn="ctr" rtl="1"/>
                      <a:r>
                        <a:rPr lang="ar-IQ" sz="2000" b="1" dirty="0" smtClean="0"/>
                        <a:t>ليبيدات العوالق(البلانكتونات)</a:t>
                      </a:r>
                      <a:endParaRPr lang="ar-IQ" sz="2000" b="1" dirty="0"/>
                    </a:p>
                  </a:txBody>
                  <a:tcPr/>
                </a:tc>
                <a:tc>
                  <a:txBody>
                    <a:bodyPr/>
                    <a:lstStyle/>
                    <a:p>
                      <a:pPr algn="ctr" rtl="1"/>
                      <a:r>
                        <a:rPr lang="ar-IQ" sz="2000" b="1" dirty="0" smtClean="0"/>
                        <a:t>من</a:t>
                      </a:r>
                      <a:r>
                        <a:rPr lang="ar-IQ" sz="2000" b="1" baseline="0" dirty="0" smtClean="0"/>
                        <a:t> </a:t>
                      </a:r>
                      <a:r>
                        <a:rPr lang="en-US" sz="2000" b="1" baseline="0" dirty="0" smtClean="0"/>
                        <a:t>25-</a:t>
                      </a:r>
                      <a:r>
                        <a:rPr lang="ar-IQ" sz="2000" b="1" baseline="0" dirty="0" smtClean="0"/>
                        <a:t> إلى </a:t>
                      </a:r>
                      <a:r>
                        <a:rPr lang="en-US" sz="2000" b="1" baseline="0" dirty="0" smtClean="0"/>
                        <a:t>30-</a:t>
                      </a:r>
                      <a:endParaRPr lang="ar-IQ" sz="2000" b="1" dirty="0"/>
                    </a:p>
                  </a:txBody>
                  <a:tcPr/>
                </a:tc>
                <a:extLst>
                  <a:ext uri="{0D108BD9-81ED-4DB2-BD59-A6C34878D82A}">
                    <a16:rowId xmlns:a16="http://schemas.microsoft.com/office/drawing/2014/main" val="10009"/>
                  </a:ext>
                </a:extLst>
              </a:tr>
              <a:tr h="370840">
                <a:tc>
                  <a:txBody>
                    <a:bodyPr/>
                    <a:lstStyle/>
                    <a:p>
                      <a:pPr algn="ctr" rtl="1"/>
                      <a:r>
                        <a:rPr lang="ar-IQ" sz="2000" b="1" dirty="0" smtClean="0"/>
                        <a:t>غاز ثاني أكسيد</a:t>
                      </a:r>
                      <a:r>
                        <a:rPr lang="ar-IQ" sz="2000" b="1" baseline="0" dirty="0" smtClean="0"/>
                        <a:t> الكربون في الجو</a:t>
                      </a:r>
                      <a:endParaRPr lang="ar-IQ" sz="2000" b="1" dirty="0"/>
                    </a:p>
                  </a:txBody>
                  <a:tcPr/>
                </a:tc>
                <a:tc>
                  <a:txBody>
                    <a:bodyPr/>
                    <a:lstStyle/>
                    <a:p>
                      <a:pPr algn="ctr" rtl="1"/>
                      <a:r>
                        <a:rPr lang="ar-IQ" sz="2000" b="1" dirty="0" smtClean="0"/>
                        <a:t>حوالي </a:t>
                      </a:r>
                      <a:r>
                        <a:rPr lang="en-US" sz="2000" b="1" baseline="0" dirty="0" smtClean="0"/>
                        <a:t>7-</a:t>
                      </a:r>
                      <a:endParaRPr lang="ar-IQ" sz="2000" b="1"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90309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457200"/>
            <a:ext cx="8964488" cy="5791200"/>
          </a:xfrm>
        </p:spPr>
        <p:txBody>
          <a:bodyPr>
            <a:normAutofit lnSpcReduction="10000"/>
          </a:bodyPr>
          <a:lstStyle/>
          <a:p>
            <a:pPr marL="0" lvl="0" indent="0" algn="just">
              <a:buNone/>
            </a:pPr>
            <a:r>
              <a:rPr lang="ar-IQ" sz="2000" b="1" dirty="0" smtClean="0"/>
              <a:t>      ويوضح الجدول قيمة(</a:t>
            </a:r>
            <a:r>
              <a:rPr lang="en-US" sz="2000" b="1" dirty="0" smtClean="0"/>
              <a:t>δ</a:t>
            </a:r>
            <a:r>
              <a:rPr lang="en-US" sz="2000" b="1" baseline="30000" dirty="0" smtClean="0"/>
              <a:t>13</a:t>
            </a:r>
            <a:r>
              <a:rPr lang="en-US" sz="2000" b="1" dirty="0" smtClean="0"/>
              <a:t>C</a:t>
            </a:r>
            <a:r>
              <a:rPr lang="ar-IQ" sz="2000" b="1" dirty="0" smtClean="0"/>
              <a:t>) للحجر الجيري أكبر من صفر(</a:t>
            </a:r>
            <a:r>
              <a:rPr lang="en-US" sz="2000" b="1" dirty="0" smtClean="0"/>
              <a:t>5+</a:t>
            </a:r>
            <a:r>
              <a:rPr lang="ar-IQ" sz="2000" b="1" dirty="0" smtClean="0"/>
              <a:t>) ، أي أنه يحتوي على كمية من(</a:t>
            </a:r>
            <a:r>
              <a:rPr lang="en-US" sz="2000" b="1" baseline="30000" dirty="0" smtClean="0"/>
              <a:t>13</a:t>
            </a:r>
            <a:r>
              <a:rPr lang="en-US" sz="2000" b="1" dirty="0" smtClean="0"/>
              <a:t>C</a:t>
            </a:r>
            <a:r>
              <a:rPr lang="ar-IQ" sz="2000" b="1" dirty="0" smtClean="0"/>
              <a:t>) أكبر مما تحتوية العينة القياسية(</a:t>
            </a:r>
            <a:r>
              <a:rPr lang="en-US" sz="2000" b="1" dirty="0" smtClean="0"/>
              <a:t>PDB</a:t>
            </a:r>
            <a:r>
              <a:rPr lang="ar-IQ" sz="2000" b="1" dirty="0" smtClean="0"/>
              <a:t>)، وبزيادة تصل إلى (</a:t>
            </a:r>
            <a:r>
              <a:rPr lang="en-US" sz="2000" b="1" dirty="0" smtClean="0"/>
              <a:t>%</a:t>
            </a:r>
            <a:r>
              <a:rPr lang="en-US" sz="2000" b="1" baseline="-25000" dirty="0" smtClean="0"/>
              <a:t>o</a:t>
            </a:r>
            <a:r>
              <a:rPr lang="en-US" sz="2000" b="1" dirty="0" smtClean="0"/>
              <a:t>5</a:t>
            </a:r>
            <a:r>
              <a:rPr lang="ar-IQ" sz="2000" b="1" dirty="0" smtClean="0"/>
              <a:t>) ، بينما يحتوي ليبيدات العلوالق(البلانكتونات) على كمية أقل مما تحتويه العينة القياسية(</a:t>
            </a:r>
            <a:r>
              <a:rPr lang="en-US" sz="2000" b="1" dirty="0" smtClean="0"/>
              <a:t>PDB</a:t>
            </a:r>
            <a:r>
              <a:rPr lang="ar-IQ" sz="2000" b="1" dirty="0" smtClean="0"/>
              <a:t>) بحوالي(</a:t>
            </a:r>
            <a:r>
              <a:rPr lang="en-US" sz="2000" b="1" dirty="0" smtClean="0"/>
              <a:t>%</a:t>
            </a:r>
            <a:r>
              <a:rPr lang="en-US" sz="2000" b="1" baseline="-25000" dirty="0" smtClean="0"/>
              <a:t>o</a:t>
            </a:r>
            <a:r>
              <a:rPr lang="en-US" sz="2000" b="1" dirty="0" smtClean="0"/>
              <a:t>30</a:t>
            </a:r>
            <a:r>
              <a:rPr lang="ar-IQ" sz="2000" b="1" dirty="0" smtClean="0"/>
              <a:t>)، أما في صخور الكربونات بحرية الأصل فتكون قيمة(</a:t>
            </a:r>
            <a:r>
              <a:rPr lang="en-US" sz="2000" b="1" dirty="0" smtClean="0"/>
              <a:t>δ</a:t>
            </a:r>
            <a:r>
              <a:rPr lang="en-US" sz="2000" b="1" baseline="30000" dirty="0" smtClean="0"/>
              <a:t>13</a:t>
            </a:r>
            <a:r>
              <a:rPr lang="en-US" sz="2000" b="1" dirty="0" smtClean="0"/>
              <a:t>C</a:t>
            </a:r>
            <a:r>
              <a:rPr lang="ar-IQ" sz="2000" b="1" dirty="0" smtClean="0"/>
              <a:t>) قريبة من الصفر أو موجبة(</a:t>
            </a:r>
            <a:r>
              <a:rPr lang="en-US" sz="2000" b="1" dirty="0" smtClean="0"/>
              <a:t>%</a:t>
            </a:r>
            <a:r>
              <a:rPr lang="en-US" sz="2000" b="1" baseline="-25000" dirty="0" smtClean="0"/>
              <a:t>o</a:t>
            </a:r>
            <a:r>
              <a:rPr lang="en-US" sz="2000" b="1" dirty="0" smtClean="0"/>
              <a:t>3</a:t>
            </a:r>
            <a:r>
              <a:rPr lang="ar-IQ" sz="2000" b="1" dirty="0" smtClean="0"/>
              <a:t>)، في حين أن قيمتها في الكربونات غير البحرية تكون أقل من الصفر(</a:t>
            </a:r>
            <a:r>
              <a:rPr lang="en-US" sz="2000" b="1" dirty="0" smtClean="0"/>
              <a:t>5-</a:t>
            </a:r>
            <a:r>
              <a:rPr lang="ar-IQ" sz="2000" b="1" dirty="0" smtClean="0"/>
              <a:t> و </a:t>
            </a:r>
            <a:r>
              <a:rPr lang="en-US" sz="2000" b="1" dirty="0" smtClean="0"/>
              <a:t>%</a:t>
            </a:r>
            <a:r>
              <a:rPr lang="en-US" sz="2000" b="1" baseline="-25000" dirty="0" smtClean="0"/>
              <a:t>o</a:t>
            </a:r>
            <a:r>
              <a:rPr lang="en-US" sz="2000" b="1" dirty="0" smtClean="0"/>
              <a:t>3+</a:t>
            </a:r>
            <a:r>
              <a:rPr lang="ar-IQ" sz="2000" b="1" dirty="0" smtClean="0"/>
              <a:t>) ، أي أنها أكثر خفة، وكذلك فإن القيمة للنباتات البحرية والعوالق البحرية(من </a:t>
            </a:r>
            <a:r>
              <a:rPr lang="en-US" sz="2000" b="1" dirty="0" smtClean="0"/>
              <a:t>13-</a:t>
            </a:r>
            <a:r>
              <a:rPr lang="ar-IQ" sz="2000" b="1" dirty="0" smtClean="0"/>
              <a:t> إلى </a:t>
            </a:r>
            <a:r>
              <a:rPr lang="en-US" sz="2000" b="1" dirty="0" smtClean="0"/>
              <a:t>25-</a:t>
            </a:r>
            <a:r>
              <a:rPr lang="ar-IQ" sz="2000" b="1" dirty="0" smtClean="0"/>
              <a:t>) تكون أعلى من قيمة(</a:t>
            </a:r>
            <a:r>
              <a:rPr lang="en-US" sz="2000" b="1" dirty="0"/>
              <a:t>δ</a:t>
            </a:r>
            <a:r>
              <a:rPr lang="en-US" sz="2000" b="1" baseline="30000" dirty="0"/>
              <a:t>13</a:t>
            </a:r>
            <a:r>
              <a:rPr lang="en-US" sz="2000" b="1" dirty="0"/>
              <a:t>C</a:t>
            </a:r>
            <a:r>
              <a:rPr lang="ar-IQ" sz="2000" b="1" dirty="0" smtClean="0"/>
              <a:t>) للنباتات والعوالق القارية أو الأرضية(من </a:t>
            </a:r>
            <a:r>
              <a:rPr lang="en-US" sz="2000" b="1" dirty="0" smtClean="0"/>
              <a:t>15-</a:t>
            </a:r>
            <a:r>
              <a:rPr lang="ar-IQ" sz="2000" b="1" dirty="0" smtClean="0"/>
              <a:t> إلى </a:t>
            </a:r>
            <a:r>
              <a:rPr lang="en-US" sz="2000" b="1" dirty="0" smtClean="0"/>
              <a:t>30-</a:t>
            </a:r>
            <a:r>
              <a:rPr lang="ar-IQ" sz="2000" b="1" dirty="0" smtClean="0"/>
              <a:t>). </a:t>
            </a:r>
            <a:r>
              <a:rPr lang="ar-IQ" sz="2000" b="1" dirty="0" smtClean="0">
                <a:solidFill>
                  <a:prstClr val="black"/>
                </a:solidFill>
              </a:rPr>
              <a:t>ويعزى هذا الإختلاف إلى أن النباتات البحرية تحصل على الكربونات والبيكربونات بواسطة التمثيل الضوئي بإستخدام مياه البحر المحتوية على(</a:t>
            </a:r>
            <a:r>
              <a:rPr lang="en-US" sz="2000" b="1" baseline="30000" dirty="0" smtClean="0">
                <a:solidFill>
                  <a:prstClr val="black"/>
                </a:solidFill>
              </a:rPr>
              <a:t>13</a:t>
            </a:r>
            <a:r>
              <a:rPr lang="en-US" sz="2000" b="1" dirty="0" smtClean="0">
                <a:solidFill>
                  <a:prstClr val="black"/>
                </a:solidFill>
              </a:rPr>
              <a:t>C</a:t>
            </a:r>
            <a:r>
              <a:rPr lang="ar-IQ" sz="2000" b="1" dirty="0" smtClean="0">
                <a:solidFill>
                  <a:prstClr val="black"/>
                </a:solidFill>
              </a:rPr>
              <a:t>) بنسبة أكبر، بينما تقوم النباتات الأرضية أو القارية بإمتصاص ثاني على أكسيد الكربون الجوي ذي النظير(</a:t>
            </a:r>
            <a:r>
              <a:rPr lang="en-US" sz="2000" b="1" baseline="30000" dirty="0" smtClean="0">
                <a:solidFill>
                  <a:prstClr val="black"/>
                </a:solidFill>
              </a:rPr>
              <a:t>12</a:t>
            </a:r>
            <a:r>
              <a:rPr lang="en-US" sz="2000" b="1" dirty="0" smtClean="0">
                <a:solidFill>
                  <a:prstClr val="black"/>
                </a:solidFill>
              </a:rPr>
              <a:t>C</a:t>
            </a:r>
            <a:r>
              <a:rPr lang="ar-IQ" sz="2000" b="1" dirty="0" smtClean="0">
                <a:solidFill>
                  <a:prstClr val="black"/>
                </a:solidFill>
              </a:rPr>
              <a:t>). ويلاحظ أيضاً من الجدول أن الكربون الناتج عن عمليات الإختزال التي ينتج عنها الغازات الطبيعية(الميثان) والبترول والفحم يكون عادة خفيفاً، حيث أن محتواه من(</a:t>
            </a:r>
            <a:r>
              <a:rPr lang="en-US" sz="2000" b="1" baseline="30000" dirty="0" smtClean="0">
                <a:solidFill>
                  <a:prstClr val="black"/>
                </a:solidFill>
              </a:rPr>
              <a:t>13</a:t>
            </a:r>
            <a:r>
              <a:rPr lang="en-US" sz="2000" b="1" dirty="0" smtClean="0">
                <a:solidFill>
                  <a:prstClr val="black"/>
                </a:solidFill>
              </a:rPr>
              <a:t>C</a:t>
            </a:r>
            <a:r>
              <a:rPr lang="ar-IQ" sz="2000" b="1" dirty="0" smtClean="0">
                <a:solidFill>
                  <a:prstClr val="black"/>
                </a:solidFill>
              </a:rPr>
              <a:t>) أقل من محتوى عينة( </a:t>
            </a:r>
            <a:r>
              <a:rPr lang="en-US" sz="2000" b="1" dirty="0" smtClean="0">
                <a:solidFill>
                  <a:prstClr val="black"/>
                </a:solidFill>
              </a:rPr>
              <a:t>PDB</a:t>
            </a:r>
            <a:r>
              <a:rPr lang="ar-IQ" sz="2000" b="1" dirty="0" smtClean="0">
                <a:solidFill>
                  <a:prstClr val="black"/>
                </a:solidFill>
              </a:rPr>
              <a:t>)، كما أن الغازات حيوية الأصل(من </a:t>
            </a:r>
            <a:r>
              <a:rPr lang="en-US" sz="2000" b="1" dirty="0" smtClean="0">
                <a:solidFill>
                  <a:prstClr val="black"/>
                </a:solidFill>
              </a:rPr>
              <a:t>55-</a:t>
            </a:r>
            <a:r>
              <a:rPr lang="ar-IQ" sz="2000" b="1" dirty="0" smtClean="0">
                <a:solidFill>
                  <a:prstClr val="black"/>
                </a:solidFill>
              </a:rPr>
              <a:t> إلى </a:t>
            </a:r>
            <a:r>
              <a:rPr lang="en-US" sz="2000" b="1" dirty="0" smtClean="0">
                <a:solidFill>
                  <a:prstClr val="black"/>
                </a:solidFill>
              </a:rPr>
              <a:t>85-</a:t>
            </a:r>
            <a:r>
              <a:rPr lang="ar-IQ" sz="2000" b="1" dirty="0" smtClean="0">
                <a:solidFill>
                  <a:prstClr val="black"/>
                </a:solidFill>
              </a:rPr>
              <a:t>) تكون أخف كثيراً من الغازات المتكونة بفعل عمليات النضوج الحراري(من </a:t>
            </a:r>
            <a:r>
              <a:rPr lang="en-US" sz="2000" b="1" dirty="0" smtClean="0">
                <a:solidFill>
                  <a:prstClr val="black"/>
                </a:solidFill>
              </a:rPr>
              <a:t>25-</a:t>
            </a:r>
            <a:r>
              <a:rPr lang="ar-IQ" sz="2000" b="1" dirty="0" smtClean="0">
                <a:solidFill>
                  <a:prstClr val="black"/>
                </a:solidFill>
              </a:rPr>
              <a:t> إلى </a:t>
            </a:r>
            <a:r>
              <a:rPr lang="en-US" sz="2000" b="1" dirty="0" smtClean="0">
                <a:solidFill>
                  <a:prstClr val="black"/>
                </a:solidFill>
              </a:rPr>
              <a:t>60-</a:t>
            </a:r>
            <a:r>
              <a:rPr lang="ar-IQ" sz="2000" b="1" dirty="0" smtClean="0">
                <a:solidFill>
                  <a:prstClr val="black"/>
                </a:solidFill>
              </a:rPr>
              <a:t>). </a:t>
            </a:r>
          </a:p>
          <a:p>
            <a:pPr marL="0" lvl="0" indent="0" algn="just">
              <a:buNone/>
            </a:pPr>
            <a:r>
              <a:rPr lang="ar-IQ" sz="2000" b="1" dirty="0" smtClean="0">
                <a:solidFill>
                  <a:prstClr val="black"/>
                </a:solidFill>
              </a:rPr>
              <a:t> ومما سبق يتضح أن تقدير قيمة(</a:t>
            </a:r>
            <a:r>
              <a:rPr lang="en-US" sz="2000" b="1" dirty="0" smtClean="0">
                <a:solidFill>
                  <a:prstClr val="black"/>
                </a:solidFill>
              </a:rPr>
              <a:t>δ</a:t>
            </a:r>
            <a:r>
              <a:rPr lang="en-US" sz="2000" b="1" baseline="30000" dirty="0" smtClean="0">
                <a:solidFill>
                  <a:prstClr val="black"/>
                </a:solidFill>
              </a:rPr>
              <a:t>13</a:t>
            </a:r>
            <a:r>
              <a:rPr lang="en-US" sz="2000" b="1" dirty="0" smtClean="0">
                <a:solidFill>
                  <a:prstClr val="black"/>
                </a:solidFill>
              </a:rPr>
              <a:t>C</a:t>
            </a:r>
            <a:r>
              <a:rPr lang="ar-IQ" sz="2000" b="1" dirty="0" smtClean="0">
                <a:solidFill>
                  <a:prstClr val="black"/>
                </a:solidFill>
              </a:rPr>
              <a:t>) للمواد العضوية والكيروجين وكذلك البترول يمكن أن يلقي الضوء على أصل المواد العضوية إذا كان بحرياً أو أرضياً، وكذلك يمكن تحديد مستوى النضوج الحراري للكيروجين والمواد الهيدروكربونية المتكونة، حيث أن قيمة(</a:t>
            </a:r>
            <a:r>
              <a:rPr lang="en-US" sz="2000" b="1" dirty="0" smtClean="0">
                <a:solidFill>
                  <a:prstClr val="black"/>
                </a:solidFill>
              </a:rPr>
              <a:t>δ</a:t>
            </a:r>
            <a:r>
              <a:rPr lang="en-US" sz="2000" b="1" baseline="30000" dirty="0" smtClean="0">
                <a:solidFill>
                  <a:prstClr val="black"/>
                </a:solidFill>
              </a:rPr>
              <a:t>13</a:t>
            </a:r>
            <a:r>
              <a:rPr lang="en-US" sz="2000" b="1" dirty="0" smtClean="0">
                <a:solidFill>
                  <a:prstClr val="black"/>
                </a:solidFill>
              </a:rPr>
              <a:t>C</a:t>
            </a:r>
            <a:r>
              <a:rPr lang="ar-IQ" sz="2000" b="1" dirty="0" smtClean="0">
                <a:solidFill>
                  <a:prstClr val="black"/>
                </a:solidFill>
              </a:rPr>
              <a:t>) في الميثان المتكون في المرحلة المابعدية(الداياجينيسيز) صغيرة(من </a:t>
            </a:r>
            <a:r>
              <a:rPr lang="en-US" sz="2000" b="1" dirty="0" smtClean="0">
                <a:solidFill>
                  <a:prstClr val="black"/>
                </a:solidFill>
              </a:rPr>
              <a:t>50-</a:t>
            </a:r>
            <a:r>
              <a:rPr lang="ar-IQ" sz="2000" b="1" dirty="0" smtClean="0">
                <a:solidFill>
                  <a:prstClr val="black"/>
                </a:solidFill>
              </a:rPr>
              <a:t> إلى </a:t>
            </a:r>
            <a:r>
              <a:rPr lang="en-US" sz="2000" b="1" dirty="0" smtClean="0">
                <a:solidFill>
                  <a:prstClr val="black"/>
                </a:solidFill>
              </a:rPr>
              <a:t>%</a:t>
            </a:r>
            <a:r>
              <a:rPr lang="en-US" sz="2000" b="1" baseline="-25000" dirty="0" smtClean="0">
                <a:solidFill>
                  <a:prstClr val="black"/>
                </a:solidFill>
              </a:rPr>
              <a:t>o</a:t>
            </a:r>
            <a:r>
              <a:rPr lang="en-US" sz="2000" b="1" dirty="0" smtClean="0">
                <a:solidFill>
                  <a:prstClr val="black"/>
                </a:solidFill>
              </a:rPr>
              <a:t> 70-</a:t>
            </a:r>
            <a:r>
              <a:rPr lang="ar-IQ" sz="2000" b="1" dirty="0" smtClean="0">
                <a:solidFill>
                  <a:prstClr val="black"/>
                </a:solidFill>
              </a:rPr>
              <a:t>) وخاصة إذا كان ذا أصل حيوي(ميكروبي)، بينما يكون الميثان المتكون في مرحلة التحلل الحراري الحفزي(الكاتاجينسيز) أثقل وله قيمة أعلى(من </a:t>
            </a:r>
            <a:r>
              <a:rPr lang="en-US" sz="2000" b="1" dirty="0" smtClean="0">
                <a:solidFill>
                  <a:prstClr val="black"/>
                </a:solidFill>
              </a:rPr>
              <a:t>20-</a:t>
            </a:r>
            <a:r>
              <a:rPr lang="ar-IQ" sz="2000" b="1" dirty="0" smtClean="0">
                <a:solidFill>
                  <a:prstClr val="black"/>
                </a:solidFill>
              </a:rPr>
              <a:t> الى </a:t>
            </a:r>
            <a:r>
              <a:rPr lang="en-US" sz="2000" b="1" dirty="0" smtClean="0">
                <a:solidFill>
                  <a:prstClr val="black"/>
                </a:solidFill>
              </a:rPr>
              <a:t>%</a:t>
            </a:r>
            <a:r>
              <a:rPr lang="en-US" sz="2000" b="1" baseline="-25000" dirty="0" smtClean="0">
                <a:solidFill>
                  <a:prstClr val="black"/>
                </a:solidFill>
              </a:rPr>
              <a:t>o</a:t>
            </a:r>
            <a:r>
              <a:rPr lang="en-US" sz="2000" b="1" dirty="0" smtClean="0">
                <a:solidFill>
                  <a:prstClr val="black"/>
                </a:solidFill>
              </a:rPr>
              <a:t>40-</a:t>
            </a:r>
            <a:r>
              <a:rPr lang="ar-IQ" sz="2000" b="1" dirty="0" smtClean="0">
                <a:solidFill>
                  <a:prstClr val="black"/>
                </a:solidFill>
              </a:rPr>
              <a:t> ) .</a:t>
            </a:r>
          </a:p>
          <a:p>
            <a:pPr marL="0" indent="0" algn="just">
              <a:buNone/>
            </a:pPr>
            <a:endParaRPr lang="ar-IQ" sz="2000" b="1" dirty="0"/>
          </a:p>
        </p:txBody>
      </p:sp>
    </p:spTree>
    <p:extLst>
      <p:ext uri="{BB962C8B-B14F-4D97-AF65-F5344CB8AC3E}">
        <p14:creationId xmlns:p14="http://schemas.microsoft.com/office/powerpoint/2010/main" val="1911606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l" rtl="0">
              <a:buNone/>
            </a:pPr>
            <a:r>
              <a:rPr lang="en-US" b="1" dirty="0" smtClean="0"/>
              <a:t>There are many geochemical tools such as total organic carbon (TOC), Rock-</a:t>
            </a:r>
            <a:r>
              <a:rPr lang="en-US" b="1" dirty="0" err="1" smtClean="0"/>
              <a:t>Eval</a:t>
            </a:r>
            <a:r>
              <a:rPr lang="en-US" b="1" dirty="0" smtClean="0"/>
              <a:t> </a:t>
            </a:r>
            <a:r>
              <a:rPr lang="en-US" b="1" dirty="0" err="1" smtClean="0"/>
              <a:t>pyrolysis</a:t>
            </a:r>
            <a:r>
              <a:rPr lang="en-US" b="1" dirty="0" smtClean="0"/>
              <a:t>, Vitrinite Reflectance (R</a:t>
            </a:r>
            <a:r>
              <a:rPr lang="en-US" b="1" baseline="-25000" dirty="0" smtClean="0"/>
              <a:t>o</a:t>
            </a:r>
            <a:r>
              <a:rPr lang="en-US" b="1" dirty="0" smtClean="0"/>
              <a:t>), and </a:t>
            </a:r>
            <a:r>
              <a:rPr lang="en-US" b="1" dirty="0" err="1" smtClean="0"/>
              <a:t>kerogen</a:t>
            </a:r>
            <a:r>
              <a:rPr lang="en-US" b="1" dirty="0" smtClean="0"/>
              <a:t> atomic hydrogen/carbon (H/C) which can be used to evaluate the rock samples, these practical and less expensive methods allow non-source rocks to be identified and source rock to be provisionally grouped into genetic families, the effective petroleum source rock must satisfy requirements as to the quantity, quality, and thermal maturity of the organic matter. Table below shows the source rock characterization in global context by </a:t>
            </a:r>
            <a:r>
              <a:rPr lang="en-US" b="1" dirty="0" err="1" smtClean="0"/>
              <a:t>pyrolysis</a:t>
            </a:r>
            <a:r>
              <a:rPr lang="en-US" b="1" dirty="0" smtClean="0"/>
              <a:t>. Also table 3-3 shows the generally accepted criteria for describing the quantity, quality, and thermal maturity of organic matter in source rocks standards on earth (Peters and </a:t>
            </a:r>
            <a:r>
              <a:rPr lang="en-US" b="1" dirty="0" err="1" smtClean="0"/>
              <a:t>Cassa</a:t>
            </a:r>
            <a:r>
              <a:rPr lang="en-US" b="1" dirty="0" smtClean="0"/>
              <a:t>, 1994 in Peters et al., 2005)</a:t>
            </a:r>
            <a:endParaRPr lang="ar-IQ" b="1" dirty="0"/>
          </a:p>
        </p:txBody>
      </p:sp>
      <p:sp>
        <p:nvSpPr>
          <p:cNvPr id="2" name="Title 1"/>
          <p:cNvSpPr>
            <a:spLocks noGrp="1"/>
          </p:cNvSpPr>
          <p:nvPr>
            <p:ph type="title"/>
          </p:nvPr>
        </p:nvSpPr>
        <p:spPr/>
        <p:txBody>
          <a:bodyPr/>
          <a:lstStyle/>
          <a:p>
            <a:pPr algn="l" rtl="0"/>
            <a:r>
              <a:rPr lang="en-US" sz="3600" b="1" dirty="0" smtClean="0"/>
              <a:t>source Rock</a:t>
            </a:r>
            <a:r>
              <a:rPr lang="ar-IQ" sz="3600" b="1" dirty="0" smtClean="0"/>
              <a:t> </a:t>
            </a:r>
            <a:r>
              <a:rPr lang="en-US" sz="3600" dirty="0" smtClean="0"/>
              <a:t>Evaluation</a:t>
            </a:r>
            <a:endParaRPr lang="ar-IQ" sz="3600"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CPCPCPC\Desktop\Untitled.jpg"/>
          <p:cNvPicPr/>
          <p:nvPr/>
        </p:nvPicPr>
        <p:blipFill>
          <a:blip r:embed="rId2" cstate="print"/>
          <a:srcRect/>
          <a:stretch>
            <a:fillRect/>
          </a:stretch>
        </p:blipFill>
        <p:spPr bwMode="auto">
          <a:xfrm>
            <a:off x="1219200" y="166688"/>
            <a:ext cx="6705600" cy="669131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2400" b="1" dirty="0" smtClean="0">
                <a:solidFill>
                  <a:srgbClr val="C00000"/>
                </a:solidFill>
              </a:rPr>
              <a:t>حدود ومديات تقييم الصخور المصدرية من حيث (</a:t>
            </a:r>
            <a:r>
              <a:rPr lang="en-US" sz="2400" b="1" dirty="0" smtClean="0">
                <a:solidFill>
                  <a:srgbClr val="C00000"/>
                </a:solidFill>
              </a:rPr>
              <a:t>TOC%</a:t>
            </a:r>
            <a:r>
              <a:rPr lang="ar-IQ" sz="2400" b="1" dirty="0" smtClean="0">
                <a:solidFill>
                  <a:srgbClr val="C00000"/>
                </a:solidFill>
              </a:rPr>
              <a:t>) و (</a:t>
            </a:r>
            <a:r>
              <a:rPr lang="en-US" sz="2400" b="1" dirty="0" smtClean="0">
                <a:solidFill>
                  <a:srgbClr val="C00000"/>
                </a:solidFill>
              </a:rPr>
              <a:t>PP</a:t>
            </a:r>
            <a:r>
              <a:rPr lang="ar-IQ" sz="2400" b="1" dirty="0" smtClean="0">
                <a:solidFill>
                  <a:srgbClr val="C00000"/>
                </a:solidFill>
              </a:rPr>
              <a:t>)</a:t>
            </a:r>
            <a:br>
              <a:rPr lang="ar-IQ" sz="2400" b="1" dirty="0" smtClean="0">
                <a:solidFill>
                  <a:srgbClr val="C00000"/>
                </a:solidFill>
              </a:rPr>
            </a:br>
            <a:r>
              <a:rPr lang="ar-IQ" sz="2400" b="1" dirty="0" smtClean="0">
                <a:solidFill>
                  <a:srgbClr val="C00000"/>
                </a:solidFill>
              </a:rPr>
              <a:t> (</a:t>
            </a:r>
            <a:r>
              <a:rPr lang="en-US" sz="2400" b="1" dirty="0" smtClean="0">
                <a:solidFill>
                  <a:srgbClr val="C00000"/>
                </a:solidFill>
              </a:rPr>
              <a:t>Leckie et al.,1988</a:t>
            </a:r>
            <a:r>
              <a:rPr lang="ar-IQ" sz="2400" b="1" dirty="0" smtClean="0">
                <a:solidFill>
                  <a:srgbClr val="C00000"/>
                </a:solidFill>
              </a:rPr>
              <a:t>)</a:t>
            </a:r>
            <a:endParaRPr lang="ar-IQ" sz="2400" b="1" dirty="0">
              <a:solidFill>
                <a:srgbClr val="C00000"/>
              </a:solidFill>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438939722"/>
              </p:ext>
            </p:extLst>
          </p:nvPr>
        </p:nvGraphicFramePr>
        <p:xfrm>
          <a:off x="457200" y="1600200"/>
          <a:ext cx="8229600" cy="2123440"/>
        </p:xfrm>
        <a:graphic>
          <a:graphicData uri="http://schemas.openxmlformats.org/drawingml/2006/table">
            <a:tbl>
              <a:tblPr rtl="1"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rtl="1"/>
                      <a:r>
                        <a:rPr lang="en-US" dirty="0" smtClean="0"/>
                        <a:t>PP(Kg HC/T rock)</a:t>
                      </a:r>
                      <a:endParaRPr lang="ar-IQ" dirty="0"/>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smtClean="0"/>
                        <a:t>TOC(wt.%)</a:t>
                      </a:r>
                      <a:endParaRPr lang="ar-IQ" dirty="0" smtClean="0"/>
                    </a:p>
                  </a:txBody>
                  <a:tcPr anchor="ctr"/>
                </a:tc>
                <a:tc gridSpan="2">
                  <a:txBody>
                    <a:bodyPr/>
                    <a:lstStyle/>
                    <a:p>
                      <a:pPr algn="ctr" rtl="1"/>
                      <a:r>
                        <a:rPr lang="en-US" dirty="0" smtClean="0"/>
                        <a:t>Property</a:t>
                      </a:r>
                      <a:endParaRPr lang="ar-IQ" dirty="0"/>
                    </a:p>
                  </a:txBody>
                  <a:tcPr anchor="ctr"/>
                </a:tc>
                <a:tc hMerge="1">
                  <a:txBody>
                    <a:bodyPr/>
                    <a:lstStyle/>
                    <a:p>
                      <a:pPr rtl="1"/>
                      <a:endParaRPr lang="ar-IQ" dirty="0"/>
                    </a:p>
                  </a:txBody>
                  <a:tcPr/>
                </a:tc>
                <a:extLst>
                  <a:ext uri="{0D108BD9-81ED-4DB2-BD59-A6C34878D82A}">
                    <a16:rowId xmlns:a16="http://schemas.microsoft.com/office/drawing/2014/main" val="10000"/>
                  </a:ext>
                </a:extLst>
              </a:tr>
              <a:tr h="370840">
                <a:tc>
                  <a:txBody>
                    <a:bodyPr/>
                    <a:lstStyle/>
                    <a:p>
                      <a:pPr algn="ctr" rtl="1"/>
                      <a:r>
                        <a:rPr lang="en-US" dirty="0" smtClean="0"/>
                        <a:t>0.0-3.0</a:t>
                      </a:r>
                      <a:endParaRPr lang="ar-IQ" dirty="0"/>
                    </a:p>
                  </a:txBody>
                  <a:tcPr anchor="ctr"/>
                </a:tc>
                <a:tc>
                  <a:txBody>
                    <a:bodyPr/>
                    <a:lstStyle/>
                    <a:p>
                      <a:pPr algn="ctr" rtl="1"/>
                      <a:r>
                        <a:rPr lang="en-US" dirty="0" smtClean="0"/>
                        <a:t>0.0-0.5</a:t>
                      </a:r>
                      <a:endParaRPr lang="ar-IQ" dirty="0"/>
                    </a:p>
                  </a:txBody>
                  <a:tcPr anchor="ctr"/>
                </a:tc>
                <a:tc>
                  <a:txBody>
                    <a:bodyPr/>
                    <a:lstStyle/>
                    <a:p>
                      <a:pPr algn="ctr" rtl="1"/>
                      <a:r>
                        <a:rPr lang="ar-IQ" dirty="0" smtClean="0"/>
                        <a:t>فقير</a:t>
                      </a:r>
                      <a:endParaRPr lang="ar-IQ" dirty="0"/>
                    </a:p>
                  </a:txBody>
                  <a:tcPr anchor="ctr"/>
                </a:tc>
                <a:tc>
                  <a:txBody>
                    <a:bodyPr/>
                    <a:lstStyle/>
                    <a:p>
                      <a:pPr algn="ctr" rtl="1"/>
                      <a:r>
                        <a:rPr lang="en-US" dirty="0" smtClean="0"/>
                        <a:t>Poor</a:t>
                      </a:r>
                      <a:endParaRPr lang="ar-IQ" dirty="0"/>
                    </a:p>
                  </a:txBody>
                  <a:tcPr anchor="ctr"/>
                </a:tc>
                <a:extLst>
                  <a:ext uri="{0D108BD9-81ED-4DB2-BD59-A6C34878D82A}">
                    <a16:rowId xmlns:a16="http://schemas.microsoft.com/office/drawing/2014/main" val="10001"/>
                  </a:ext>
                </a:extLst>
              </a:tr>
              <a:tr h="370840">
                <a:tc>
                  <a:txBody>
                    <a:bodyPr/>
                    <a:lstStyle/>
                    <a:p>
                      <a:pPr algn="ctr" rtl="1"/>
                      <a:r>
                        <a:rPr lang="en-US" dirty="0" smtClean="0"/>
                        <a:t>3.0-6.0</a:t>
                      </a:r>
                      <a:endParaRPr lang="ar-IQ" dirty="0"/>
                    </a:p>
                  </a:txBody>
                  <a:tcPr anchor="ctr"/>
                </a:tc>
                <a:tc>
                  <a:txBody>
                    <a:bodyPr/>
                    <a:lstStyle/>
                    <a:p>
                      <a:pPr algn="ctr" rtl="1"/>
                      <a:r>
                        <a:rPr lang="en-US" dirty="0" smtClean="0"/>
                        <a:t>0.5-1.0</a:t>
                      </a:r>
                      <a:endParaRPr lang="ar-IQ" dirty="0"/>
                    </a:p>
                  </a:txBody>
                  <a:tcPr anchor="ctr"/>
                </a:tc>
                <a:tc>
                  <a:txBody>
                    <a:bodyPr/>
                    <a:lstStyle/>
                    <a:p>
                      <a:pPr algn="ctr" rtl="1"/>
                      <a:r>
                        <a:rPr lang="ar-IQ" dirty="0" smtClean="0"/>
                        <a:t>مع(متوسطة)</a:t>
                      </a:r>
                      <a:endParaRPr lang="ar-IQ" dirty="0"/>
                    </a:p>
                  </a:txBody>
                  <a:tcPr anchor="ctr"/>
                </a:tc>
                <a:tc>
                  <a:txBody>
                    <a:bodyPr/>
                    <a:lstStyle/>
                    <a:p>
                      <a:pPr algn="ctr" rtl="1"/>
                      <a:r>
                        <a:rPr lang="en-US" dirty="0" smtClean="0"/>
                        <a:t>Fair</a:t>
                      </a:r>
                      <a:endParaRPr lang="ar-IQ" dirty="0"/>
                    </a:p>
                  </a:txBody>
                  <a:tcPr anchor="ctr"/>
                </a:tc>
                <a:extLst>
                  <a:ext uri="{0D108BD9-81ED-4DB2-BD59-A6C34878D82A}">
                    <a16:rowId xmlns:a16="http://schemas.microsoft.com/office/drawing/2014/main" val="10002"/>
                  </a:ext>
                </a:extLst>
              </a:tr>
              <a:tr h="370840">
                <a:tc>
                  <a:txBody>
                    <a:bodyPr/>
                    <a:lstStyle/>
                    <a:p>
                      <a:pPr algn="ctr" rtl="1"/>
                      <a:r>
                        <a:rPr lang="en-US" dirty="0" smtClean="0"/>
                        <a:t>6.0-12.0</a:t>
                      </a:r>
                      <a:endParaRPr lang="ar-IQ" dirty="0"/>
                    </a:p>
                  </a:txBody>
                  <a:tcPr anchor="ctr"/>
                </a:tc>
                <a:tc>
                  <a:txBody>
                    <a:bodyPr/>
                    <a:lstStyle/>
                    <a:p>
                      <a:pPr algn="ctr" rtl="1"/>
                      <a:r>
                        <a:rPr lang="en-US" dirty="0" smtClean="0"/>
                        <a:t>1.0-2.0</a:t>
                      </a:r>
                      <a:endParaRPr lang="ar-IQ" dirty="0"/>
                    </a:p>
                  </a:txBody>
                  <a:tcPr anchor="ctr"/>
                </a:tc>
                <a:tc>
                  <a:txBody>
                    <a:bodyPr/>
                    <a:lstStyle/>
                    <a:p>
                      <a:pPr algn="ctr" rtl="1"/>
                      <a:r>
                        <a:rPr lang="ar-IQ" dirty="0" smtClean="0"/>
                        <a:t>جيدة</a:t>
                      </a:r>
                      <a:endParaRPr lang="ar-IQ" dirty="0"/>
                    </a:p>
                  </a:txBody>
                  <a:tcPr anchor="ctr"/>
                </a:tc>
                <a:tc>
                  <a:txBody>
                    <a:bodyPr/>
                    <a:lstStyle/>
                    <a:p>
                      <a:pPr algn="ctr" rtl="1"/>
                      <a:r>
                        <a:rPr lang="en-US" dirty="0" smtClean="0"/>
                        <a:t>Good</a:t>
                      </a:r>
                      <a:endParaRPr lang="ar-IQ" dirty="0"/>
                    </a:p>
                  </a:txBody>
                  <a:tcPr anchor="ctr"/>
                </a:tc>
                <a:extLst>
                  <a:ext uri="{0D108BD9-81ED-4DB2-BD59-A6C34878D82A}">
                    <a16:rowId xmlns:a16="http://schemas.microsoft.com/office/drawing/2014/main" val="10003"/>
                  </a:ext>
                </a:extLst>
              </a:tr>
              <a:tr h="370840">
                <a:tc>
                  <a:txBody>
                    <a:bodyPr/>
                    <a:lstStyle/>
                    <a:p>
                      <a:pPr algn="ctr" rtl="1"/>
                      <a:r>
                        <a:rPr lang="en-US" dirty="0" smtClean="0"/>
                        <a:t>&gt;12.0</a:t>
                      </a:r>
                      <a:endParaRPr lang="ar-IQ" dirty="0"/>
                    </a:p>
                  </a:txBody>
                  <a:tcPr anchor="ctr"/>
                </a:tc>
                <a:tc>
                  <a:txBody>
                    <a:bodyPr/>
                    <a:lstStyle/>
                    <a:p>
                      <a:pPr algn="ctr" rtl="1"/>
                      <a:r>
                        <a:rPr lang="en-US" dirty="0" smtClean="0"/>
                        <a:t>&gt;2.0</a:t>
                      </a:r>
                      <a:endParaRPr lang="ar-IQ" dirty="0"/>
                    </a:p>
                  </a:txBody>
                  <a:tcPr anchor="ctr"/>
                </a:tc>
                <a:tc>
                  <a:txBody>
                    <a:bodyPr/>
                    <a:lstStyle/>
                    <a:p>
                      <a:pPr algn="ctr" rtl="1"/>
                      <a:r>
                        <a:rPr lang="ar-IQ" dirty="0" smtClean="0"/>
                        <a:t>جيدة</a:t>
                      </a:r>
                      <a:r>
                        <a:rPr lang="ar-IQ" baseline="0" dirty="0" smtClean="0"/>
                        <a:t> جداً</a:t>
                      </a:r>
                      <a:endParaRPr lang="ar-IQ" dirty="0"/>
                    </a:p>
                  </a:txBody>
                  <a:tcPr anchor="ctr"/>
                </a:tc>
                <a:tc>
                  <a:txBody>
                    <a:bodyPr/>
                    <a:lstStyle/>
                    <a:p>
                      <a:pPr algn="ctr" rtl="1"/>
                      <a:r>
                        <a:rPr lang="en-US" dirty="0" smtClean="0"/>
                        <a:t>Very Good</a:t>
                      </a:r>
                      <a:endParaRPr lang="ar-IQ"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66670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838200"/>
            <a:ext cx="7086600" cy="5181600"/>
          </a:xfrm>
        </p:spPr>
        <p:txBody>
          <a:bodyPr>
            <a:normAutofit/>
          </a:bodyPr>
          <a:lstStyle/>
          <a:p>
            <a:pPr algn="ctr" rtl="0"/>
            <a:r>
              <a:rPr lang="en-US" sz="2400" b="1" dirty="0" smtClean="0"/>
              <a:t>Rock-</a:t>
            </a:r>
            <a:r>
              <a:rPr lang="en-US" sz="2400" b="1" dirty="0" err="1" smtClean="0"/>
              <a:t>Eval</a:t>
            </a:r>
            <a:r>
              <a:rPr lang="en-US" sz="2400" b="1" dirty="0" smtClean="0"/>
              <a:t> 6</a:t>
            </a:r>
          </a:p>
          <a:p>
            <a:pPr algn="just" rtl="0"/>
            <a:r>
              <a:rPr lang="en-US" b="1" i="1" dirty="0" smtClean="0"/>
              <a:t>A- Principle and Description</a:t>
            </a:r>
            <a:endParaRPr lang="en-US" b="1" dirty="0" smtClean="0"/>
          </a:p>
          <a:p>
            <a:pPr algn="just" rtl="0"/>
            <a:r>
              <a:rPr lang="en-US" b="1" dirty="0" smtClean="0"/>
              <a:t>The Rock </a:t>
            </a:r>
            <a:r>
              <a:rPr lang="en-US" b="1" dirty="0" err="1" smtClean="0"/>
              <a:t>Eval</a:t>
            </a:r>
            <a:r>
              <a:rPr lang="en-US" b="1" dirty="0" smtClean="0"/>
              <a:t> – 6 instrument is a new type of fully automated </a:t>
            </a:r>
            <a:r>
              <a:rPr lang="en-US" b="1" dirty="0" err="1" smtClean="0"/>
              <a:t>pyrolyzed</a:t>
            </a:r>
            <a:r>
              <a:rPr lang="en-US" b="1" dirty="0" smtClean="0"/>
              <a:t>, used to analyze source and reservoir rock samples. It has been designed to increase the domain of application of the Rock-</a:t>
            </a:r>
            <a:r>
              <a:rPr lang="en-US" b="1" dirty="0" err="1" smtClean="0"/>
              <a:t>Eval</a:t>
            </a:r>
            <a:r>
              <a:rPr lang="en-US" b="1" dirty="0" smtClean="0"/>
              <a:t> method in the field of source rock characterization (</a:t>
            </a:r>
            <a:r>
              <a:rPr lang="en-US" b="1" dirty="0" err="1" smtClean="0"/>
              <a:t>kerogen</a:t>
            </a:r>
            <a:r>
              <a:rPr lang="en-US" b="1" dirty="0" smtClean="0"/>
              <a:t> type and kinetic parameters </a:t>
            </a:r>
            <a:r>
              <a:rPr lang="en-US" b="1" dirty="0" err="1" smtClean="0"/>
              <a:t>etermination</a:t>
            </a:r>
            <a:r>
              <a:rPr lang="en-US" b="1" dirty="0" smtClean="0"/>
              <a:t>) and in the reservoir studies (</a:t>
            </a:r>
            <a:r>
              <a:rPr lang="en-US" b="1" dirty="0" err="1" smtClean="0"/>
              <a:t>tarmat</a:t>
            </a:r>
            <a:r>
              <a:rPr lang="en-US" b="1" dirty="0" smtClean="0"/>
              <a:t> locations).</a:t>
            </a:r>
          </a:p>
          <a:p>
            <a:pPr algn="just" rtl="0"/>
            <a:r>
              <a:rPr lang="en-US" b="1" dirty="0" smtClean="0"/>
              <a:t>The Rock-</a:t>
            </a:r>
            <a:r>
              <a:rPr lang="en-US" b="1" dirty="0" err="1" smtClean="0"/>
              <a:t>Eval</a:t>
            </a:r>
            <a:r>
              <a:rPr lang="en-US" b="1" dirty="0" smtClean="0"/>
              <a:t> 6 principle consists of two micro-ovens controlled by thermocouples which are located below the crucible (Figure 2-1). The operating temperature of each oven ranges from 100</a:t>
            </a:r>
            <a:r>
              <a:rPr lang="en-US" b="1" dirty="0" smtClean="0">
                <a:sym typeface="Symbol"/>
              </a:rPr>
              <a:t></a:t>
            </a:r>
            <a:r>
              <a:rPr lang="en-US" b="1" dirty="0" smtClean="0"/>
              <a:t>C to 850</a:t>
            </a:r>
            <a:r>
              <a:rPr lang="en-US" b="1" dirty="0" smtClean="0">
                <a:sym typeface="Symbol"/>
              </a:rPr>
              <a:t></a:t>
            </a:r>
            <a:r>
              <a:rPr lang="en-US" b="1" dirty="0" smtClean="0"/>
              <a:t>C. During the first step of the analysis, the sample is </a:t>
            </a:r>
            <a:r>
              <a:rPr lang="en-US" b="1" dirty="0" err="1" smtClean="0"/>
              <a:t>pyrolyzed</a:t>
            </a:r>
            <a:r>
              <a:rPr lang="en-US" b="1" dirty="0" smtClean="0"/>
              <a:t> under Nitrogen at programmed temperature </a:t>
            </a:r>
            <a:endParaRPr lang="ar-IQ"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533400" y="178318"/>
            <a:ext cx="8213668" cy="61462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2"/>
          <p:cNvPicPr>
            <a:picLocks noChangeAspect="1" noChangeArrowheads="1"/>
          </p:cNvPicPr>
          <p:nvPr/>
        </p:nvPicPr>
        <p:blipFill>
          <a:blip r:embed="rId2" cstate="print">
            <a:duotone>
              <a:prstClr val="black"/>
              <a:srgbClr val="B9FFD4">
                <a:alpha val="50196"/>
                <a:tint val="45000"/>
                <a:satMod val="400000"/>
              </a:srgbClr>
            </a:duotone>
          </a:blip>
          <a:srcRect l="15929" t="6116" r="16989" b="16571"/>
          <a:stretch>
            <a:fillRect/>
          </a:stretch>
        </p:blipFill>
        <p:spPr bwMode="auto">
          <a:xfrm>
            <a:off x="609600" y="608115"/>
            <a:ext cx="7848600" cy="5386286"/>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rot="16200000">
            <a:off x="1714500" y="-876300"/>
            <a:ext cx="5791200" cy="8305800"/>
            <a:chOff x="2601" y="1800"/>
            <a:chExt cx="7740" cy="11520"/>
          </a:xfrm>
        </p:grpSpPr>
        <p:sp>
          <p:nvSpPr>
            <p:cNvPr id="40965" name="Text Box 5"/>
            <p:cNvSpPr txBox="1">
              <a:spLocks noChangeArrowheads="1"/>
            </p:cNvSpPr>
            <p:nvPr/>
          </p:nvSpPr>
          <p:spPr bwMode="auto">
            <a:xfrm>
              <a:off x="2601" y="1800"/>
              <a:ext cx="7740" cy="522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67" name="Picture 7" descr="method"/>
            <p:cNvPicPr>
              <a:picLocks noChangeAspect="1" noChangeArrowheads="1"/>
            </p:cNvPicPr>
            <p:nvPr/>
          </p:nvPicPr>
          <p:blipFill>
            <a:blip r:embed="rId2" cstate="print"/>
            <a:srcRect l="4578" t="9143" r="4338" b="52975"/>
            <a:stretch>
              <a:fillRect/>
            </a:stretch>
          </p:blipFill>
          <p:spPr bwMode="auto">
            <a:xfrm>
              <a:off x="2601" y="1980"/>
              <a:ext cx="7560" cy="11234"/>
            </a:xfrm>
            <a:prstGeom prst="rect">
              <a:avLst/>
            </a:prstGeom>
            <a:noFill/>
            <a:ln w="9525">
              <a:noFill/>
              <a:miter lim="800000"/>
              <a:headEnd/>
              <a:tailEnd/>
            </a:ln>
          </p:spPr>
        </p:pic>
        <p:sp>
          <p:nvSpPr>
            <p:cNvPr id="40968" name="Text Box 8"/>
            <p:cNvSpPr txBox="1">
              <a:spLocks noChangeArrowheads="1"/>
            </p:cNvSpPr>
            <p:nvPr/>
          </p:nvSpPr>
          <p:spPr bwMode="auto">
            <a:xfrm>
              <a:off x="2601" y="7020"/>
              <a:ext cx="7740" cy="630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IQ"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762000"/>
            <a:ext cx="8077200" cy="5257800"/>
          </a:xfrm>
        </p:spPr>
        <p:txBody>
          <a:bodyPr>
            <a:normAutofit/>
          </a:bodyPr>
          <a:lstStyle/>
          <a:p>
            <a:pPr algn="just" rtl="0"/>
            <a:r>
              <a:rPr lang="en-US" b="1" dirty="0" smtClean="0"/>
              <a:t>while the released hydrocarbons are measured by flame ionization detector (FID) and the generated CO and CO</a:t>
            </a:r>
            <a:r>
              <a:rPr lang="en-US" b="1" baseline="-25000" dirty="0" smtClean="0"/>
              <a:t>2</a:t>
            </a:r>
            <a:r>
              <a:rPr lang="en-US" b="1" dirty="0" smtClean="0"/>
              <a:t> are measured continuously by infrared detector. During the second step of the analysis, the sample is oxidize under air at programmed temperature, the CO and CO</a:t>
            </a:r>
            <a:r>
              <a:rPr lang="en-US" b="1" baseline="-25000" dirty="0" smtClean="0"/>
              <a:t>2</a:t>
            </a:r>
            <a:r>
              <a:rPr lang="en-US" b="1" dirty="0" smtClean="0"/>
              <a:t> are measured continuously by infrared detector. For the reservoir studies the typical temperature programmed is 100 </a:t>
            </a:r>
            <a:r>
              <a:rPr lang="en-US" b="1" dirty="0" smtClean="0">
                <a:sym typeface="Symbol"/>
              </a:rPr>
              <a:t></a:t>
            </a:r>
            <a:r>
              <a:rPr lang="en-US" b="1" dirty="0" smtClean="0"/>
              <a:t>C up to 650 </a:t>
            </a:r>
            <a:r>
              <a:rPr lang="en-US" b="1" dirty="0" smtClean="0">
                <a:sym typeface="Symbol"/>
              </a:rPr>
              <a:t></a:t>
            </a:r>
            <a:r>
              <a:rPr lang="en-US" b="1" dirty="0" smtClean="0"/>
              <a:t>C during </a:t>
            </a:r>
            <a:r>
              <a:rPr lang="en-US" b="1" dirty="0" err="1" smtClean="0"/>
              <a:t>pyrolysis</a:t>
            </a:r>
            <a:r>
              <a:rPr lang="en-US" b="1" dirty="0" smtClean="0"/>
              <a:t> and 400</a:t>
            </a:r>
            <a:r>
              <a:rPr lang="en-US" b="1" dirty="0" smtClean="0">
                <a:sym typeface="Symbol"/>
              </a:rPr>
              <a:t></a:t>
            </a:r>
            <a:r>
              <a:rPr lang="en-US" b="1" dirty="0" smtClean="0"/>
              <a:t>C up to 850 </a:t>
            </a:r>
            <a:r>
              <a:rPr lang="en-US" b="1" dirty="0" smtClean="0">
                <a:sym typeface="Symbol"/>
              </a:rPr>
              <a:t></a:t>
            </a:r>
            <a:r>
              <a:rPr lang="en-US" b="1" dirty="0" smtClean="0"/>
              <a:t>C for oxidation. The Rock-</a:t>
            </a:r>
            <a:r>
              <a:rPr lang="en-US" b="1" dirty="0" err="1" smtClean="0"/>
              <a:t>Eval</a:t>
            </a:r>
            <a:r>
              <a:rPr lang="en-US" b="1" dirty="0" smtClean="0"/>
              <a:t> 6 an automatic analyzer which performed the analysis and measurements, and a control and acquisition work station (</a:t>
            </a:r>
            <a:r>
              <a:rPr lang="en-US" b="1" i="1" dirty="0" smtClean="0"/>
              <a:t>ROCKSIX</a:t>
            </a:r>
            <a:r>
              <a:rPr lang="en-US" b="1" dirty="0" smtClean="0"/>
              <a:t>) software.</a:t>
            </a:r>
            <a:r>
              <a:rPr lang="en-US" dirty="0" smtClean="0"/>
              <a:t> </a:t>
            </a:r>
            <a:r>
              <a:rPr lang="en-US" b="1" dirty="0" smtClean="0"/>
              <a:t>Rock-</a:t>
            </a:r>
            <a:r>
              <a:rPr lang="en-US" b="1" dirty="0" err="1" smtClean="0"/>
              <a:t>Eval</a:t>
            </a:r>
            <a:r>
              <a:rPr lang="en-US" b="1" dirty="0" smtClean="0"/>
              <a:t> is a </a:t>
            </a:r>
            <a:r>
              <a:rPr lang="en-US" b="1" dirty="0" err="1" smtClean="0"/>
              <a:t>pyrolysis</a:t>
            </a:r>
            <a:r>
              <a:rPr lang="en-US" b="1" dirty="0" smtClean="0"/>
              <a:t> technique to determine the hydrocarbon generative potential of source rock (</a:t>
            </a:r>
            <a:r>
              <a:rPr lang="en-US" b="1" dirty="0" err="1" smtClean="0"/>
              <a:t>Esptalie</a:t>
            </a:r>
            <a:r>
              <a:rPr lang="en-US" b="1" dirty="0" smtClean="0"/>
              <a:t> et al., 1977). Rock-</a:t>
            </a:r>
            <a:r>
              <a:rPr lang="en-US" b="1" dirty="0" err="1" smtClean="0"/>
              <a:t>Eval</a:t>
            </a:r>
            <a:r>
              <a:rPr lang="en-US" b="1" dirty="0" smtClean="0"/>
              <a:t> utilized small amounts of whole source rock (100 mg) and (50 mg) for reservoir rock. As a result, this technique offers the basic parameters as follows:</a:t>
            </a:r>
          </a:p>
          <a:p>
            <a:pPr algn="just" rtl="0"/>
            <a:endParaRPr lang="en-US" b="1" dirty="0" smtClean="0"/>
          </a:p>
          <a:p>
            <a:pPr algn="just" rtl="0"/>
            <a:endParaRPr lang="ar-IQ"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685800"/>
            <a:ext cx="7086600" cy="5791200"/>
          </a:xfrm>
        </p:spPr>
        <p:txBody>
          <a:bodyPr>
            <a:normAutofit/>
          </a:bodyPr>
          <a:lstStyle/>
          <a:p>
            <a:pPr algn="just" rtl="0"/>
            <a:r>
              <a:rPr lang="en-US" dirty="0" smtClean="0">
                <a:solidFill>
                  <a:srgbClr val="0070C0"/>
                </a:solidFill>
              </a:rPr>
              <a:t>S1-</a:t>
            </a:r>
            <a:r>
              <a:rPr lang="en-US" dirty="0" smtClean="0"/>
              <a:t> Hydrocarbons thermally extracted, expressed in milligrams per gram of rocks (mg HC/gm rock).</a:t>
            </a:r>
          </a:p>
          <a:p>
            <a:pPr algn="just" rtl="0"/>
            <a:r>
              <a:rPr lang="en-US" dirty="0" smtClean="0">
                <a:solidFill>
                  <a:srgbClr val="0070C0"/>
                </a:solidFill>
              </a:rPr>
              <a:t>S2</a:t>
            </a:r>
            <a:r>
              <a:rPr lang="en-US" dirty="0" smtClean="0"/>
              <a:t>- Hydrocarbons generated by </a:t>
            </a:r>
            <a:r>
              <a:rPr lang="en-US" dirty="0" err="1" smtClean="0"/>
              <a:t>pyrolytic</a:t>
            </a:r>
            <a:r>
              <a:rPr lang="en-US" dirty="0" smtClean="0"/>
              <a:t> degradation of </a:t>
            </a:r>
            <a:r>
              <a:rPr lang="en-US" dirty="0" err="1" smtClean="0"/>
              <a:t>kerogen</a:t>
            </a:r>
            <a:r>
              <a:rPr lang="en-US" dirty="0" smtClean="0"/>
              <a:t>, and defined also as mg HC/ gm of rock. This parameter is considered as the residual genetic potential of rock (Orr, 1983).</a:t>
            </a:r>
          </a:p>
          <a:p>
            <a:pPr algn="just" rtl="0"/>
            <a:r>
              <a:rPr lang="en-US" dirty="0" smtClean="0">
                <a:solidFill>
                  <a:srgbClr val="0070C0"/>
                </a:solidFill>
              </a:rPr>
              <a:t>S3</a:t>
            </a:r>
            <a:r>
              <a:rPr lang="en-US" dirty="0" smtClean="0"/>
              <a:t>- Amount of CO</a:t>
            </a:r>
            <a:r>
              <a:rPr lang="en-US" baseline="-25000" dirty="0" smtClean="0"/>
              <a:t>2</a:t>
            </a:r>
            <a:r>
              <a:rPr lang="en-US" dirty="0" smtClean="0"/>
              <a:t> in mg generated from one gram of rock (mgCO</a:t>
            </a:r>
            <a:r>
              <a:rPr lang="en-US" baseline="-25000" dirty="0" smtClean="0"/>
              <a:t>2</a:t>
            </a:r>
            <a:r>
              <a:rPr lang="en-US" dirty="0" smtClean="0"/>
              <a:t>/gm rock).</a:t>
            </a:r>
          </a:p>
          <a:p>
            <a:pPr algn="just" rtl="0"/>
            <a:r>
              <a:rPr lang="en-US" dirty="0" smtClean="0">
                <a:solidFill>
                  <a:srgbClr val="0070C0"/>
                </a:solidFill>
              </a:rPr>
              <a:t>T</a:t>
            </a:r>
            <a:r>
              <a:rPr lang="en-US" baseline="-25000" dirty="0" smtClean="0">
                <a:solidFill>
                  <a:srgbClr val="0070C0"/>
                </a:solidFill>
              </a:rPr>
              <a:t>max</a:t>
            </a:r>
            <a:r>
              <a:rPr lang="en-US" dirty="0" smtClean="0"/>
              <a:t> – temperature at which the maximum amount of hydrocarbons generated from </a:t>
            </a:r>
            <a:r>
              <a:rPr lang="en-US" dirty="0" err="1" smtClean="0"/>
              <a:t>kerogen</a:t>
            </a:r>
            <a:r>
              <a:rPr lang="en-US" dirty="0" smtClean="0"/>
              <a:t> it is marked at the peak of S2 curve and generally increases linearly with increasing maturation.</a:t>
            </a:r>
          </a:p>
          <a:p>
            <a:pPr algn="just" rtl="0"/>
            <a:r>
              <a:rPr lang="en-US" dirty="0" smtClean="0"/>
              <a:t>The S2 parameter is associated with hydrogen content, and S3 with oxygen content of organic matter. Thus these parameters are directly related to H/C and O/C automated ratio that is obtained by the elements analysis of </a:t>
            </a:r>
            <a:r>
              <a:rPr lang="en-US" dirty="0" err="1" smtClean="0"/>
              <a:t>kerogen</a:t>
            </a:r>
            <a:r>
              <a:rPr lang="en-US" dirty="0" smtClean="0"/>
              <a:t> (</a:t>
            </a:r>
            <a:r>
              <a:rPr lang="en-US" dirty="0" err="1" smtClean="0"/>
              <a:t>Esptalie</a:t>
            </a:r>
            <a:r>
              <a:rPr lang="en-US" dirty="0" smtClean="0"/>
              <a:t> </a:t>
            </a:r>
            <a:r>
              <a:rPr lang="en-US" i="1" dirty="0" smtClean="0"/>
              <a:t>et al.</a:t>
            </a:r>
            <a:r>
              <a:rPr lang="en-US" dirty="0" smtClean="0"/>
              <a:t>, 1977).</a:t>
            </a:r>
            <a:endParaRPr lang="ar-IQ"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24000"/>
            <a:ext cx="8382000" cy="4495800"/>
          </a:xfrm>
        </p:spPr>
        <p:txBody>
          <a:bodyPr>
            <a:normAutofit/>
          </a:bodyPr>
          <a:lstStyle/>
          <a:p>
            <a:pPr algn="just" rtl="0"/>
            <a:r>
              <a:rPr lang="en-US" b="1" dirty="0" smtClean="0"/>
              <a:t>About 100mg of pulverized source </a:t>
            </a:r>
            <a:r>
              <a:rPr lang="en-US" b="1" dirty="0" err="1" smtClean="0"/>
              <a:t>rocksample</a:t>
            </a:r>
            <a:r>
              <a:rPr lang="en-US" b="1" dirty="0" smtClean="0"/>
              <a:t> is put in the small oven controlled by temperature programmer. There are two automatic </a:t>
            </a:r>
            <a:r>
              <a:rPr lang="en-US" b="1" dirty="0" err="1" smtClean="0"/>
              <a:t>pyrolysis</a:t>
            </a:r>
            <a:r>
              <a:rPr lang="en-US" b="1" dirty="0" smtClean="0"/>
              <a:t> steps, the first being an initial volatilization </a:t>
            </a:r>
            <a:r>
              <a:rPr lang="en-US" b="1" dirty="0" err="1" smtClean="0"/>
              <a:t>ofpre</a:t>
            </a:r>
            <a:r>
              <a:rPr lang="en-US" b="1" dirty="0" smtClean="0"/>
              <a:t>-exist hydrocarbons in the source rock at 300ºC. This produces the peak area S1. The second step is the conversion of </a:t>
            </a:r>
            <a:r>
              <a:rPr lang="en-US" b="1" dirty="0" err="1" smtClean="0"/>
              <a:t>kerogen</a:t>
            </a:r>
            <a:r>
              <a:rPr lang="en-US" b="1" dirty="0" smtClean="0"/>
              <a:t> to hydrocarbons by increasing the sample temperature to 550ºC. This produces the peak area S2. Carbon dioxide produced during the </a:t>
            </a:r>
            <a:r>
              <a:rPr lang="en-US" b="1" dirty="0" err="1" smtClean="0"/>
              <a:t>pyrolysis</a:t>
            </a:r>
            <a:r>
              <a:rPr lang="en-US" b="1" dirty="0" smtClean="0"/>
              <a:t> is collected and is the peak area S3. HI is calculated from S2/TOC, and OI is calculated from S3/TOC. Tmax is the temperature, in ºC, at which the </a:t>
            </a:r>
            <a:r>
              <a:rPr lang="en-US" b="1" dirty="0" err="1" smtClean="0"/>
              <a:t>pyrolytic</a:t>
            </a:r>
            <a:r>
              <a:rPr lang="en-US" b="1" dirty="0" smtClean="0"/>
              <a:t> yield of hydrocarbons from a </a:t>
            </a:r>
            <a:r>
              <a:rPr lang="en-US" b="1" dirty="0" err="1" smtClean="0"/>
              <a:t>rocksamples</a:t>
            </a:r>
            <a:r>
              <a:rPr lang="en-US" b="1" dirty="0" smtClean="0"/>
              <a:t> reaches its maximum.</a:t>
            </a:r>
            <a:endParaRPr lang="ar-IQ"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762000" y="761999"/>
            <a:ext cx="7391400" cy="586491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4"/>
          <p:cNvPicPr>
            <a:picLocks noChangeAspect="1" noChangeArrowheads="1"/>
          </p:cNvPicPr>
          <p:nvPr/>
        </p:nvPicPr>
        <p:blipFill>
          <a:blip r:embed="rId2" cstate="print"/>
          <a:srcRect/>
          <a:stretch>
            <a:fillRect/>
          </a:stretch>
        </p:blipFill>
        <p:spPr bwMode="auto">
          <a:xfrm>
            <a:off x="228600" y="381000"/>
            <a:ext cx="8763000" cy="5943600"/>
          </a:xfrm>
          <a:prstGeom prst="rect">
            <a:avLst/>
          </a:prstGeom>
          <a:noFill/>
          <a:ln w="3175">
            <a:solidFill>
              <a:srgbClr val="000000"/>
            </a:solid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5400" y="304800"/>
            <a:ext cx="7391400" cy="5334000"/>
          </a:xfrm>
        </p:spPr>
        <p:txBody>
          <a:bodyPr>
            <a:normAutofit/>
          </a:bodyPr>
          <a:lstStyle/>
          <a:p>
            <a:pPr algn="just" rtl="0"/>
            <a:r>
              <a:rPr lang="en-US" b="1" dirty="0" smtClean="0"/>
              <a:t>S2and S3 are normalized to Total Organic Carbon (TOC), and these ratios are expressed as Hydrogen Index (HI) and Oxygen Index, respectively, using the following formulas:</a:t>
            </a:r>
          </a:p>
          <a:p>
            <a:pPr algn="just" rtl="0"/>
            <a:r>
              <a:rPr lang="fr-FR" sz="2400" b="1" i="1" dirty="0" smtClean="0">
                <a:solidFill>
                  <a:srgbClr val="0070C0"/>
                </a:solidFill>
              </a:rPr>
              <a:t>HI = (S2/TOC) x 100</a:t>
            </a:r>
            <a:r>
              <a:rPr lang="fr-FR" b="1" dirty="0" smtClean="0"/>
              <a:t>	(</a:t>
            </a:r>
            <a:r>
              <a:rPr lang="fr-FR" b="1" dirty="0" err="1" smtClean="0"/>
              <a:t>Esptalie</a:t>
            </a:r>
            <a:r>
              <a:rPr lang="fr-FR" b="1" dirty="0" smtClean="0"/>
              <a:t> </a:t>
            </a:r>
            <a:r>
              <a:rPr lang="fr-FR" b="1" i="1" dirty="0" smtClean="0"/>
              <a:t>et al</a:t>
            </a:r>
            <a:r>
              <a:rPr lang="fr-FR" b="1" dirty="0" smtClean="0"/>
              <a:t>, .1977)</a:t>
            </a:r>
            <a:endParaRPr lang="en-US" b="1" dirty="0" smtClean="0"/>
          </a:p>
          <a:p>
            <a:pPr algn="just" rtl="0"/>
            <a:r>
              <a:rPr lang="fr-FR" sz="2400" b="1" i="1" dirty="0" smtClean="0">
                <a:solidFill>
                  <a:srgbClr val="0070C0"/>
                </a:solidFill>
              </a:rPr>
              <a:t>OI = (S3/TOC) x 100</a:t>
            </a:r>
            <a:r>
              <a:rPr lang="fr-FR" b="1" dirty="0" smtClean="0"/>
              <a:t>	(</a:t>
            </a:r>
            <a:r>
              <a:rPr lang="fr-FR" b="1" dirty="0" err="1" smtClean="0"/>
              <a:t>Esptalie</a:t>
            </a:r>
            <a:r>
              <a:rPr lang="fr-FR" b="1" dirty="0" smtClean="0"/>
              <a:t> </a:t>
            </a:r>
            <a:r>
              <a:rPr lang="fr-FR" b="1" i="1" dirty="0" smtClean="0"/>
              <a:t>et al</a:t>
            </a:r>
            <a:r>
              <a:rPr lang="fr-FR" b="1" dirty="0" smtClean="0"/>
              <a:t>, .1977)</a:t>
            </a:r>
            <a:endParaRPr lang="en-US" b="1" dirty="0" smtClean="0"/>
          </a:p>
          <a:p>
            <a:pPr algn="just" rtl="0"/>
            <a:r>
              <a:rPr lang="en-US" b="1" dirty="0" smtClean="0"/>
              <a:t>Production Index (</a:t>
            </a:r>
            <a:r>
              <a:rPr lang="en-US" sz="2400" b="1" dirty="0" smtClean="0">
                <a:solidFill>
                  <a:srgbClr val="0070C0"/>
                </a:solidFill>
              </a:rPr>
              <a:t>PI</a:t>
            </a:r>
            <a:r>
              <a:rPr lang="en-US" b="1" dirty="0" smtClean="0"/>
              <a:t>) is determining by the ratio </a:t>
            </a:r>
            <a:r>
              <a:rPr lang="en-US" sz="2400" b="1" dirty="0" smtClean="0">
                <a:solidFill>
                  <a:srgbClr val="0070C0"/>
                </a:solidFill>
              </a:rPr>
              <a:t>S1/ (S1+S2). </a:t>
            </a:r>
            <a:r>
              <a:rPr lang="en-US" b="1" dirty="0" smtClean="0"/>
              <a:t>From these basic parameters, certain inference can be made to define the type of organic matter, level of thermal maturation, petroleum generative potential, and migration of hydrocarbons within the source rock or into a non – source area (oil shows or contamination) (</a:t>
            </a:r>
            <a:r>
              <a:rPr lang="en-US" b="1" dirty="0" err="1" smtClean="0"/>
              <a:t>Esptalie</a:t>
            </a:r>
            <a:r>
              <a:rPr lang="en-US" b="1" dirty="0" smtClean="0"/>
              <a:t> </a:t>
            </a:r>
            <a:r>
              <a:rPr lang="en-US" b="1" i="1" dirty="0" smtClean="0"/>
              <a:t>et al.</a:t>
            </a:r>
            <a:r>
              <a:rPr lang="en-US" b="1" dirty="0" smtClean="0"/>
              <a:t>,1977).</a:t>
            </a:r>
          </a:p>
          <a:p>
            <a:pPr algn="just" rtl="0"/>
            <a:r>
              <a:rPr lang="en-US" b="1" dirty="0" smtClean="0"/>
              <a:t>Rock-</a:t>
            </a:r>
            <a:r>
              <a:rPr lang="en-US" b="1" dirty="0" err="1" smtClean="0"/>
              <a:t>Eval</a:t>
            </a:r>
            <a:r>
              <a:rPr lang="en-US" b="1" dirty="0" smtClean="0"/>
              <a:t> 6 analyzer made by </a:t>
            </a:r>
            <a:r>
              <a:rPr lang="en-US" b="1" i="1" dirty="0" smtClean="0"/>
              <a:t>VINCI TECHNOLOGY, INSTITUTE FRANCE PETROL (IFP)</a:t>
            </a:r>
            <a:r>
              <a:rPr lang="en-US" b="1" dirty="0" smtClean="0"/>
              <a:t>.  </a:t>
            </a:r>
            <a:endParaRPr lang="ar-IQ"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086600" cy="1828800"/>
          </a:xfrm>
        </p:spPr>
        <p:txBody>
          <a:bodyPr/>
          <a:lstStyle/>
          <a:p>
            <a:r>
              <a:rPr lang="en-US" sz="3200" dirty="0" smtClean="0"/>
              <a:t>Characterization of </a:t>
            </a:r>
            <a:r>
              <a:rPr lang="en-US" sz="3200" dirty="0" err="1" smtClean="0"/>
              <a:t>kerogen</a:t>
            </a:r>
            <a:r>
              <a:rPr lang="en-US" sz="3200" dirty="0" smtClean="0"/>
              <a:t>: bulk composition </a:t>
            </a:r>
            <a:br>
              <a:rPr lang="en-US" sz="3200" dirty="0" smtClean="0"/>
            </a:br>
            <a:endParaRPr lang="ar-IQ" sz="3200" dirty="0"/>
          </a:p>
        </p:txBody>
      </p:sp>
      <p:sp>
        <p:nvSpPr>
          <p:cNvPr id="3" name="Text Placeholder 2"/>
          <p:cNvSpPr>
            <a:spLocks noGrp="1"/>
          </p:cNvSpPr>
          <p:nvPr>
            <p:ph type="body" idx="1"/>
          </p:nvPr>
        </p:nvSpPr>
        <p:spPr>
          <a:xfrm>
            <a:off x="381000" y="2507786"/>
            <a:ext cx="8305800" cy="3664414"/>
          </a:xfrm>
        </p:spPr>
        <p:txBody>
          <a:bodyPr>
            <a:noAutofit/>
          </a:bodyPr>
          <a:lstStyle/>
          <a:p>
            <a:pPr algn="just" rtl="0"/>
            <a:r>
              <a:rPr lang="en-US" b="1" dirty="0" smtClean="0"/>
              <a:t>Characterization of </a:t>
            </a:r>
            <a:r>
              <a:rPr lang="en-US" b="1" dirty="0" err="1" smtClean="0"/>
              <a:t>kerogen</a:t>
            </a:r>
            <a:r>
              <a:rPr lang="en-US" b="1" dirty="0" smtClean="0"/>
              <a:t>: bulk composition </a:t>
            </a:r>
          </a:p>
          <a:p>
            <a:pPr algn="just" rtl="0"/>
            <a:r>
              <a:rPr lang="en-US" b="1" dirty="0" err="1" smtClean="0"/>
              <a:t>Kerogen</a:t>
            </a:r>
            <a:r>
              <a:rPr lang="en-US" b="1" dirty="0" smtClean="0"/>
              <a:t> types on the Van </a:t>
            </a:r>
            <a:r>
              <a:rPr lang="en-US" b="1" dirty="0" err="1" smtClean="0"/>
              <a:t>Krevelen</a:t>
            </a:r>
            <a:r>
              <a:rPr lang="en-US" b="1" dirty="0" smtClean="0"/>
              <a:t> diagram, which is traditionally famous diagram and displaying O/C and H/C ratios in elemental analysis of organic matter. At present, Rock </a:t>
            </a:r>
            <a:r>
              <a:rPr lang="en-US" b="1" dirty="0" err="1" smtClean="0"/>
              <a:t>Eval</a:t>
            </a:r>
            <a:r>
              <a:rPr lang="en-US" b="1" dirty="0" smtClean="0"/>
              <a:t> hydrogen and oxygen indices simulating the Van </a:t>
            </a:r>
            <a:r>
              <a:rPr lang="en-US" b="1" dirty="0" err="1" smtClean="0"/>
              <a:t>Krevelen</a:t>
            </a:r>
            <a:r>
              <a:rPr lang="en-US" b="1" dirty="0" smtClean="0"/>
              <a:t> diagram are more commonly used because of easy usage and additional information of maturity by Tmax. </a:t>
            </a:r>
          </a:p>
          <a:p>
            <a:pPr algn="just" rtl="0"/>
            <a:r>
              <a:rPr lang="en-US" b="1" dirty="0" smtClean="0"/>
              <a:t>Immature type I shows high H/C about 1.7 and low O/C about 0.05. Immature type II shows medium H/C about 1.3 and medium O/C about 0.1. Immature type III shows low H/C about 0.9 and high O/C about 0.2. </a:t>
            </a:r>
            <a:endParaRPr lang="ar-IQ" b="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762000" y="685800"/>
            <a:ext cx="7086600" cy="5852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2953</TotalTime>
  <Words>7798</Words>
  <Application>Microsoft Office PowerPoint</Application>
  <PresentationFormat>On-screen Show (4:3)</PresentationFormat>
  <Paragraphs>343</Paragraphs>
  <Slides>107</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107</vt:i4>
      </vt:variant>
    </vt:vector>
  </HeadingPairs>
  <TitlesOfParts>
    <vt:vector size="119" baseType="lpstr">
      <vt:lpstr>Arial</vt:lpstr>
      <vt:lpstr>Book Antiqua</vt:lpstr>
      <vt:lpstr>Calibri</vt:lpstr>
      <vt:lpstr>Cambria Math</vt:lpstr>
      <vt:lpstr>Lucida Sans</vt:lpstr>
      <vt:lpstr>Symbol</vt:lpstr>
      <vt:lpstr>Tahoma</vt:lpstr>
      <vt:lpstr>Times New Roman</vt:lpstr>
      <vt:lpstr>Wingdings</vt:lpstr>
      <vt:lpstr>Wingdings 2</vt:lpstr>
      <vt:lpstr>Wingdings 3</vt:lpstr>
      <vt:lpstr>Apex</vt:lpstr>
      <vt:lpstr>Petroleum system (1)</vt:lpstr>
      <vt:lpstr>PowerPoint Presentation</vt:lpstr>
      <vt:lpstr>PowerPoint Presentation</vt:lpstr>
      <vt:lpstr>The Total Petroleum System Elements  </vt:lpstr>
      <vt:lpstr>PowerPoint Presentation</vt:lpstr>
      <vt:lpstr>Source rocks</vt:lpstr>
      <vt:lpstr>PowerPoint Presentation</vt:lpstr>
      <vt:lpstr>PowerPoint Presentation</vt:lpstr>
      <vt:lpstr>PowerPoint Presentation</vt:lpstr>
      <vt:lpstr>PowerPoint Presentation</vt:lpstr>
      <vt:lpstr>PowerPoint Presentation</vt:lpstr>
      <vt:lpstr>PowerPoint Presentation</vt:lpstr>
      <vt:lpstr>Conversion of OM to HC </vt:lpstr>
      <vt:lpstr>PowerPoint Presentation</vt:lpstr>
      <vt:lpstr>PowerPoint Presentation</vt:lpstr>
      <vt:lpstr> (1  Total Organic Carbon (TOC) </vt:lpstr>
      <vt:lpstr>PowerPoint Presentation</vt:lpstr>
      <vt:lpstr>PowerPoint Presentation</vt:lpstr>
      <vt:lpstr>PowerPoint Presentation</vt:lpstr>
      <vt:lpstr>PowerPoint Presentation</vt:lpstr>
      <vt:lpstr>2. Kerogen of Organic Matter: </vt:lpstr>
      <vt:lpstr>PowerPoint Presentation</vt:lpstr>
      <vt:lpstr>PowerPoint Presentation</vt:lpstr>
      <vt:lpstr>PowerPoint Presentation</vt:lpstr>
      <vt:lpstr>PowerPoint Presentation</vt:lpstr>
      <vt:lpstr>Kerogen 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تقييم المادة العضوية غير الذائبة (الكيروجين) Evaluation of insoluble organic matter (Kerogen)</vt:lpstr>
      <vt:lpstr>قيم معامل حساب كمية المادة العضوية من الكربون العضوي (عن تيسوت و ويلتي 1987)</vt:lpstr>
      <vt:lpstr>PowerPoint Presentation</vt:lpstr>
      <vt:lpstr>2- نوع المادة العضوية  Type of organic matter (Quality of insoluble organic matter)       </vt:lpstr>
      <vt:lpstr>PowerPoint Presentation</vt:lpstr>
      <vt:lpstr>ليبتينيت Liptinite </vt:lpstr>
      <vt:lpstr>PowerPoint Presentation</vt:lpstr>
      <vt:lpstr>PowerPoint Presentation</vt:lpstr>
      <vt:lpstr>Coal Macerals</vt:lpstr>
      <vt:lpstr>PowerPoint Presentation</vt:lpstr>
      <vt:lpstr>PowerPoint Presentation</vt:lpstr>
      <vt:lpstr>ثانياً: الطرق الفيزيو-كيميائية لدراسة الكيروجين</vt:lpstr>
      <vt:lpstr>1- التحليل العنصري للكيروجين  Elemental analysis of kerogen</vt:lpstr>
      <vt:lpstr>PowerPoint Presentation</vt:lpstr>
      <vt:lpstr>PowerPoint Presentation</vt:lpstr>
      <vt:lpstr>2-التحليل الطيفي بالأشعة تحت الحمراء Infrared (IR) spectroscopy(Absorption)</vt:lpstr>
      <vt:lpstr>PowerPoint Presentation</vt:lpstr>
      <vt:lpstr>3- التحليل الحراري التفاضلي والتحليل الحراري الوزني Differential Thermal Analysis(DTA) and Thermogravimetric Analysis (TGA)  </vt:lpstr>
      <vt:lpstr>PowerPoint Presentation</vt:lpstr>
      <vt:lpstr>4- حيود الاشعة السينية X-Ray diffraction </vt:lpstr>
      <vt:lpstr>5- طرق التحلل الحراري(البايرولز) Pyrolysis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جدول يبين نسبة نظائر لبعض الصخور والمواد الطبيعية (عن Hunt, 1979)</vt:lpstr>
      <vt:lpstr>PowerPoint Presentation</vt:lpstr>
      <vt:lpstr>source Rock Evaluation</vt:lpstr>
      <vt:lpstr>PowerPoint Presentation</vt:lpstr>
      <vt:lpstr>حدود ومديات تقييم الصخور المصدرية من حيث (TOC%) و (PP)  (Leckie et al.,1988)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Characterization of kerogen: bulk composition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Petroleum system (2)</dc:title>
  <dc:creator>Intel</dc:creator>
  <cp:lastModifiedBy>Maher</cp:lastModifiedBy>
  <cp:revision>46</cp:revision>
  <dcterms:created xsi:type="dcterms:W3CDTF">2013-09-27T05:52:34Z</dcterms:created>
  <dcterms:modified xsi:type="dcterms:W3CDTF">2022-02-13T17:13:27Z</dcterms:modified>
</cp:coreProperties>
</file>